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63" r:id="rId4"/>
    <p:sldId id="267" r:id="rId5"/>
    <p:sldId id="259" r:id="rId6"/>
    <p:sldId id="260" r:id="rId7"/>
    <p:sldId id="261" r:id="rId8"/>
    <p:sldId id="264" r:id="rId9"/>
    <p:sldId id="266" r:id="rId10"/>
    <p:sldId id="268" r:id="rId11"/>
    <p:sldId id="269" r:id="rId12"/>
    <p:sldId id="262" r:id="rId13"/>
    <p:sldId id="270"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4" autoAdjust="0"/>
    <p:restoredTop sz="94660"/>
  </p:normalViewPr>
  <p:slideViewPr>
    <p:cSldViewPr snapToGrid="0">
      <p:cViewPr varScale="1">
        <p:scale>
          <a:sx n="88" d="100"/>
          <a:sy n="88" d="100"/>
        </p:scale>
        <p:origin x="3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453E1-592B-4768-B3D0-9214F51992B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D4D1045-C079-4705-95AF-F1295DC47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67B5D0E-EB81-422C-9AC5-B499359DF19D}"/>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7EB0378A-CC39-4B1C-8F59-41A73E34FD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B979B8-9307-4006-A0DD-C358287D8595}"/>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96280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41ABD-1F75-4CB3-ACF8-1619EC20F82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8701C4-69F3-4F64-B043-8CEE017D295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9581080-C793-4029-A9A0-A1AF280D068B}"/>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98F8C39F-6538-45B4-B1A0-FE673322CE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D0F677-22C2-4774-B44A-CA62897C92ED}"/>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182464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3C27F0-683D-4418-9CFF-3F0D4106249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965B2F4-D769-4E89-A80D-36CA32E230F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EE58D47-D2E8-43C3-9566-FAE0692F310A}"/>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36B9CED4-4CB9-4325-81A5-DDB8047787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2592EE-6FAD-4D4E-A251-8E9DE3C55696}"/>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325436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BA2D9-A9F0-4141-B8D0-717EAAC7F65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0A1C6C7-90FF-46FB-A6C8-3344DFDF038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B5FC192-EC5F-4416-8EAB-584C6759A993}"/>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3A55197E-D4F4-4032-9061-03AEF502D1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27D978-2480-4104-9EB6-BB49816123E9}"/>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91781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7BAF6-CB4D-43C7-B7ED-70441F2EAD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3EB907E-1C53-400F-8140-6BA807638B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B8F202-32B4-481F-B70D-660D8B636A13}"/>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4F2AC65D-A37E-4DF7-9F2D-4CEAEC9510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C707D1F-5EB6-4C52-B5BB-034E27C83229}"/>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3224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2B18E-5B8E-46B6-8573-5AC51720957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0E82ACE-C32C-4F20-8526-29E850BF386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9CD8C3C-D17C-4E78-A16B-2254FF2E9FF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6A07874-AC60-453D-ADCB-7F9FEA4188EA}"/>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6" name="Tijdelijke aanduiding voor voettekst 5">
            <a:extLst>
              <a:ext uri="{FF2B5EF4-FFF2-40B4-BE49-F238E27FC236}">
                <a16:creationId xmlns:a16="http://schemas.microsoft.com/office/drawing/2014/main" id="{9A2DA1DF-1DF2-408A-9B59-8F7D622677C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2C3F614-1973-4551-BEB4-0586DA0BB158}"/>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71083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8F689-1710-4D98-BB1F-CEF89481B75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A3D843E-B1DB-41BB-AB55-D94F04285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316B0F-63F0-49A1-8924-C2BDBD7D33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BFF4DC9-18FD-481D-BCC1-F9A536856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2F5DFFE-00A6-44B6-80A0-624C5A5CE17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4B2526-957E-453D-9D92-BBD8829049D4}"/>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8" name="Tijdelijke aanduiding voor voettekst 7">
            <a:extLst>
              <a:ext uri="{FF2B5EF4-FFF2-40B4-BE49-F238E27FC236}">
                <a16:creationId xmlns:a16="http://schemas.microsoft.com/office/drawing/2014/main" id="{50718993-85AD-412D-B7D0-470E71C5AFF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F4D0F32-3EAC-4FCC-93A7-2B289CB232B0}"/>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15062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3D4B7-9A01-4E21-97A6-96837694213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F1CAA4E-B9B6-4579-AB7F-FB52CAD9314A}"/>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4" name="Tijdelijke aanduiding voor voettekst 3">
            <a:extLst>
              <a:ext uri="{FF2B5EF4-FFF2-40B4-BE49-F238E27FC236}">
                <a16:creationId xmlns:a16="http://schemas.microsoft.com/office/drawing/2014/main" id="{98DC4A94-2EB1-4EDD-AF0C-53BC9094567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5B56E80-7C32-4733-8440-C1193E652E54}"/>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257868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9286F8B-A31A-4B18-B342-F2CF7EBFF2AD}"/>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3" name="Tijdelijke aanduiding voor voettekst 2">
            <a:extLst>
              <a:ext uri="{FF2B5EF4-FFF2-40B4-BE49-F238E27FC236}">
                <a16:creationId xmlns:a16="http://schemas.microsoft.com/office/drawing/2014/main" id="{BF4AB8A5-2851-4B3C-9930-0B177CC2FCD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5A8A175-9E48-4EC3-A98D-2439DB6230ED}"/>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1893008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F5EF8-CCF7-46FB-89AD-2F1DF5261B7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A6CCCF0-A7A0-429C-9438-CC2591EA3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2E94DB6-B30F-4D2B-A285-905502983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F1D1B78-E4B3-464A-80ED-DBEEFA69C7A3}"/>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6" name="Tijdelijke aanduiding voor voettekst 5">
            <a:extLst>
              <a:ext uri="{FF2B5EF4-FFF2-40B4-BE49-F238E27FC236}">
                <a16:creationId xmlns:a16="http://schemas.microsoft.com/office/drawing/2014/main" id="{CF96721D-FC19-4AFD-B02B-99A165B7B1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8C92990-1AFC-4358-AAA0-B149B6C86755}"/>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206071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96D33-4CA6-489A-9236-1623F721D0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DC96B1A-E53D-4B7C-B065-78427CCD0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79142DB-80E5-4065-A7A7-627479327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332463-4600-4C5A-A66B-6443F71EA833}"/>
              </a:ext>
            </a:extLst>
          </p:cNvPr>
          <p:cNvSpPr>
            <a:spLocks noGrp="1"/>
          </p:cNvSpPr>
          <p:nvPr>
            <p:ph type="dt" sz="half" idx="10"/>
          </p:nvPr>
        </p:nvSpPr>
        <p:spPr/>
        <p:txBody>
          <a:bodyPr/>
          <a:lstStyle/>
          <a:p>
            <a:fld id="{80C017B2-39CA-4291-85D4-0B8D006D6A15}" type="datetimeFigureOut">
              <a:rPr lang="nl-NL" smtClean="0"/>
              <a:t>30-6-2022</a:t>
            </a:fld>
            <a:endParaRPr lang="nl-NL"/>
          </a:p>
        </p:txBody>
      </p:sp>
      <p:sp>
        <p:nvSpPr>
          <p:cNvPr id="6" name="Tijdelijke aanduiding voor voettekst 5">
            <a:extLst>
              <a:ext uri="{FF2B5EF4-FFF2-40B4-BE49-F238E27FC236}">
                <a16:creationId xmlns:a16="http://schemas.microsoft.com/office/drawing/2014/main" id="{BB8FCF97-2A5E-4780-84E7-18AEFA3F4BA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91E25E-228F-4C72-9212-3BDE724B7D6B}"/>
              </a:ext>
            </a:extLst>
          </p:cNvPr>
          <p:cNvSpPr>
            <a:spLocks noGrp="1"/>
          </p:cNvSpPr>
          <p:nvPr>
            <p:ph type="sldNum" sz="quarter" idx="12"/>
          </p:nvPr>
        </p:nvSpPr>
        <p:spPr/>
        <p:txBody>
          <a:bodyPr/>
          <a:lstStyle/>
          <a:p>
            <a:fld id="{FA6170E3-50B9-4BBA-BE53-3A32FEFA7996}" type="slidenum">
              <a:rPr lang="nl-NL" smtClean="0"/>
              <a:t>‹nr.›</a:t>
            </a:fld>
            <a:endParaRPr lang="nl-NL"/>
          </a:p>
        </p:txBody>
      </p:sp>
    </p:spTree>
    <p:extLst>
      <p:ext uri="{BB962C8B-B14F-4D97-AF65-F5344CB8AC3E}">
        <p14:creationId xmlns:p14="http://schemas.microsoft.com/office/powerpoint/2010/main" val="353499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EA4BC01-E766-4B64-8E06-A37338BE1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BEE6F6-0576-4BB9-BEA2-1DCD07938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FADC68E-2B56-4C7F-97DB-4F42D1757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17B2-39CA-4291-85D4-0B8D006D6A15}" type="datetimeFigureOut">
              <a:rPr lang="nl-NL" smtClean="0"/>
              <a:t>30-6-2022</a:t>
            </a:fld>
            <a:endParaRPr lang="nl-NL"/>
          </a:p>
        </p:txBody>
      </p:sp>
      <p:sp>
        <p:nvSpPr>
          <p:cNvPr id="5" name="Tijdelijke aanduiding voor voettekst 4">
            <a:extLst>
              <a:ext uri="{FF2B5EF4-FFF2-40B4-BE49-F238E27FC236}">
                <a16:creationId xmlns:a16="http://schemas.microsoft.com/office/drawing/2014/main" id="{D6336C33-29CF-406E-8CA0-2DF71BBC7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5F5E0A-2C33-4FDF-9282-36A7CB570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170E3-50B9-4BBA-BE53-3A32FEFA7996}" type="slidenum">
              <a:rPr lang="nl-NL" smtClean="0"/>
              <a:t>‹nr.›</a:t>
            </a:fld>
            <a:endParaRPr lang="nl-NL"/>
          </a:p>
        </p:txBody>
      </p:sp>
    </p:spTree>
    <p:extLst>
      <p:ext uri="{BB962C8B-B14F-4D97-AF65-F5344CB8AC3E}">
        <p14:creationId xmlns:p14="http://schemas.microsoft.com/office/powerpoint/2010/main" val="24450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rijksportaal.overheid-i.nl/onderwerpen/personeel/artikelen/werk-en-gezondheid/visie-op-werk-en-gezondheid/szw_vitaliteit.html" TargetMode="External"/><Relationship Id="rId2" Type="http://schemas.openxmlformats.org/officeDocument/2006/relationships/hyperlink" Target="https://rijksportaal.overheid-i.nl/onderwerpen/personeel/artikelen/werk-en-gezondheid/visie-op-werk-en-gezondheid/vitaliteit.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675E1F-6060-49D3-BD6F-65EBC21DDB79}"/>
              </a:ext>
            </a:extLst>
          </p:cNvPr>
          <p:cNvSpPr txBox="1">
            <a:spLocks/>
          </p:cNvSpPr>
          <p:nvPr/>
        </p:nvSpPr>
        <p:spPr>
          <a:xfrm>
            <a:off x="0" y="0"/>
            <a:ext cx="12192000" cy="1845337"/>
          </a:xfrm>
          <a:prstGeom prst="rect">
            <a:avLst/>
          </a:prstGeom>
          <a:solidFill>
            <a:srgbClr val="140B61"/>
          </a:solidFill>
        </p:spPr>
        <p:txBody>
          <a:bodyPr vert="horz" lIns="91440" tIns="90000" rIns="91440" bIns="90000" rtlCol="0" anchor="t">
            <a:noAutofit/>
          </a:bodyPr>
          <a:lstStyle>
            <a:lvl1pPr algn="l" defTabSz="914400" rtl="0" eaLnBrk="1" latinLnBrk="0" hangingPunct="1">
              <a:lnSpc>
                <a:spcPct val="100000"/>
              </a:lnSpc>
              <a:spcBef>
                <a:spcPct val="0"/>
              </a:spcBef>
              <a:buNone/>
              <a:defRPr sz="3200" b="1" kern="1200">
                <a:solidFill>
                  <a:schemeClr val="tx1"/>
                </a:solidFill>
                <a:latin typeface="Montserrat" panose="00000500000000000000" pitchFamily="50"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800" b="1" i="1" u="none" strike="noStrike" kern="1200" cap="none" spc="0" normalizeH="0" baseline="0" noProof="0" dirty="0">
                <a:ln>
                  <a:noFill/>
                </a:ln>
                <a:solidFill>
                  <a:srgbClr val="FFFFFF"/>
                </a:solidFill>
                <a:effectLst/>
                <a:uLnTx/>
                <a:uFillTx/>
                <a:latin typeface="+mj-lt"/>
                <a:ea typeface="+mj-ea"/>
                <a:cs typeface="+mj-cs"/>
              </a:rPr>
              <a:t>Hoe wordt jouw organisatie echt vitaal?</a:t>
            </a:r>
            <a:endParaRPr kumimoji="0" lang="nl-NL" sz="2800" b="1" i="0" u="none" strike="noStrike" kern="1200" cap="none" spc="0" normalizeH="0" baseline="0" noProof="0" dirty="0">
              <a:ln>
                <a:noFill/>
              </a:ln>
              <a:solidFill>
                <a:srgbClr val="FFFFFF"/>
              </a:solidFill>
              <a:effectLst/>
              <a:uLnTx/>
              <a:uFillTx/>
              <a:latin typeface="+mj-lt"/>
              <a:ea typeface="+mj-ea"/>
              <a:cs typeface="+mj-cs"/>
            </a:endParaRPr>
          </a:p>
        </p:txBody>
      </p:sp>
      <p:pic>
        <p:nvPicPr>
          <p:cNvPr id="3" name="Tijdelijke aanduiding voor inhoud 4">
            <a:extLst>
              <a:ext uri="{FF2B5EF4-FFF2-40B4-BE49-F238E27FC236}">
                <a16:creationId xmlns:a16="http://schemas.microsoft.com/office/drawing/2014/main" id="{6E37F44D-1C5B-4F86-8825-DF51D0E6E401}"/>
              </a:ext>
            </a:extLst>
          </p:cNvPr>
          <p:cNvPicPr>
            <a:picLocks noChangeAspect="1"/>
          </p:cNvPicPr>
          <p:nvPr/>
        </p:nvPicPr>
        <p:blipFill>
          <a:blip r:embed="rId2"/>
          <a:stretch>
            <a:fillRect/>
          </a:stretch>
        </p:blipFill>
        <p:spPr>
          <a:xfrm>
            <a:off x="0" y="1845336"/>
            <a:ext cx="12192000" cy="5012663"/>
          </a:xfrm>
          <a:prstGeom prst="rect">
            <a:avLst/>
          </a:prstGeom>
        </p:spPr>
      </p:pic>
    </p:spTree>
    <p:extLst>
      <p:ext uri="{BB962C8B-B14F-4D97-AF65-F5344CB8AC3E}">
        <p14:creationId xmlns:p14="http://schemas.microsoft.com/office/powerpoint/2010/main" val="88547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C213E90-7B17-4755-B52D-8630FCD729B4}"/>
              </a:ext>
            </a:extLst>
          </p:cNvPr>
          <p:cNvPicPr>
            <a:picLocks noChangeAspect="1"/>
          </p:cNvPicPr>
          <p:nvPr/>
        </p:nvPicPr>
        <p:blipFill>
          <a:blip r:embed="rId2"/>
          <a:stretch>
            <a:fillRect/>
          </a:stretch>
        </p:blipFill>
        <p:spPr>
          <a:xfrm rot="10800000">
            <a:off x="950494" y="406064"/>
            <a:ext cx="8354223" cy="6265668"/>
          </a:xfrm>
          <a:prstGeom prst="rect">
            <a:avLst/>
          </a:prstGeom>
        </p:spPr>
      </p:pic>
    </p:spTree>
    <p:extLst>
      <p:ext uri="{BB962C8B-B14F-4D97-AF65-F5344CB8AC3E}">
        <p14:creationId xmlns:p14="http://schemas.microsoft.com/office/powerpoint/2010/main" val="305050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FC2262-63D4-4CAE-A3A8-47F0797C141B}"/>
              </a:ext>
            </a:extLst>
          </p:cNvPr>
          <p:cNvPicPr>
            <a:picLocks noChangeAspect="1"/>
          </p:cNvPicPr>
          <p:nvPr/>
        </p:nvPicPr>
        <p:blipFill>
          <a:blip r:embed="rId2"/>
          <a:stretch>
            <a:fillRect/>
          </a:stretch>
        </p:blipFill>
        <p:spPr>
          <a:xfrm rot="16200000">
            <a:off x="2286001" y="499972"/>
            <a:ext cx="6689563" cy="5967665"/>
          </a:xfrm>
          <a:prstGeom prst="rect">
            <a:avLst/>
          </a:prstGeom>
        </p:spPr>
      </p:pic>
    </p:spTree>
    <p:extLst>
      <p:ext uri="{BB962C8B-B14F-4D97-AF65-F5344CB8AC3E}">
        <p14:creationId xmlns:p14="http://schemas.microsoft.com/office/powerpoint/2010/main" val="1677157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6">
            <a:extLst>
              <a:ext uri="{FF2B5EF4-FFF2-40B4-BE49-F238E27FC236}">
                <a16:creationId xmlns:a16="http://schemas.microsoft.com/office/drawing/2014/main" id="{0C15763E-4A7E-456C-895F-DA8A7F2194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507" y="621102"/>
            <a:ext cx="10168073" cy="5719540"/>
          </a:xfrm>
          <a:prstGeom prst="rect">
            <a:avLst/>
          </a:prstGeom>
        </p:spPr>
      </p:pic>
    </p:spTree>
    <p:extLst>
      <p:ext uri="{BB962C8B-B14F-4D97-AF65-F5344CB8AC3E}">
        <p14:creationId xmlns:p14="http://schemas.microsoft.com/office/powerpoint/2010/main" val="2819599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16B1B42-8AB5-4657-B66B-4541A055B92A}"/>
              </a:ext>
            </a:extLst>
          </p:cNvPr>
          <p:cNvSpPr txBox="1"/>
          <p:nvPr/>
        </p:nvSpPr>
        <p:spPr>
          <a:xfrm>
            <a:off x="676776" y="404881"/>
            <a:ext cx="6093994" cy="2339102"/>
          </a:xfrm>
          <a:prstGeom prst="rect">
            <a:avLst/>
          </a:prstGeom>
          <a:noFill/>
        </p:spPr>
        <p:txBody>
          <a:bodyPr wrap="square">
            <a:spAutoFit/>
          </a:bodyPr>
          <a:lstStyle/>
          <a:p>
            <a:r>
              <a:rPr lang="nl-NL" sz="2800" b="1" dirty="0">
                <a:solidFill>
                  <a:srgbClr val="0070C0"/>
                </a:solidFill>
                <a:latin typeface="+mj-lt"/>
              </a:rPr>
              <a:t>Meer informatie</a:t>
            </a:r>
          </a:p>
          <a:p>
            <a:endParaRPr lang="nl-NL" sz="2800" b="1" dirty="0">
              <a:solidFill>
                <a:srgbClr val="0070C0"/>
              </a:solidFill>
              <a:latin typeface="+mj-lt"/>
            </a:endParaRPr>
          </a:p>
          <a:p>
            <a:endParaRPr lang="nl-NL" dirty="0">
              <a:hlinkClick r:id="rId2"/>
            </a:endParaRPr>
          </a:p>
          <a:p>
            <a:r>
              <a:rPr lang="nl-NL" dirty="0">
                <a:hlinkClick r:id="rId2"/>
              </a:rPr>
              <a:t>Vitaliteit - Rijksportaal (overheid-i.nl)</a:t>
            </a:r>
            <a:endParaRPr lang="nl-NL" dirty="0"/>
          </a:p>
          <a:p>
            <a:endParaRPr lang="nl-NL" dirty="0"/>
          </a:p>
          <a:p>
            <a:r>
              <a:rPr lang="nl-NL" dirty="0">
                <a:hlinkClick r:id="rId3"/>
              </a:rPr>
              <a:t>SZW Vitaliteit - Rijksportaal (overheid-i.nl)</a:t>
            </a:r>
            <a:endParaRPr lang="nl-NL" dirty="0"/>
          </a:p>
          <a:p>
            <a:endParaRPr lang="nl-NL" dirty="0"/>
          </a:p>
        </p:txBody>
      </p:sp>
    </p:spTree>
    <p:extLst>
      <p:ext uri="{BB962C8B-B14F-4D97-AF65-F5344CB8AC3E}">
        <p14:creationId xmlns:p14="http://schemas.microsoft.com/office/powerpoint/2010/main" val="202444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E284A61-FC90-43A4-B4EB-215F6B8EBFA5}"/>
              </a:ext>
            </a:extLst>
          </p:cNvPr>
          <p:cNvSpPr>
            <a:spLocks noGrp="1"/>
          </p:cNvSpPr>
          <p:nvPr>
            <p:ph type="ctrTitle"/>
          </p:nvPr>
        </p:nvSpPr>
        <p:spPr>
          <a:xfrm>
            <a:off x="1524000" y="1122363"/>
            <a:ext cx="10122568" cy="4797174"/>
          </a:xfrm>
        </p:spPr>
        <p:txBody>
          <a:bodyPr>
            <a:normAutofit/>
          </a:bodyPr>
          <a:lstStyle/>
          <a:p>
            <a:pPr algn="l"/>
            <a:r>
              <a:rPr lang="nl-NL" sz="2800" b="1">
                <a:solidFill>
                  <a:srgbClr val="0070C0"/>
                </a:solidFill>
              </a:rPr>
              <a:t>Carin </a:t>
            </a:r>
            <a:r>
              <a:rPr lang="nl-NL" sz="2800" dirty="0"/>
              <a:t/>
            </a:r>
            <a:br>
              <a:rPr lang="nl-NL" sz="2800" dirty="0"/>
            </a:br>
            <a:r>
              <a:rPr lang="nl-NL" sz="1800" dirty="0">
                <a:latin typeface="+mn-lt"/>
              </a:rPr>
              <a:t>Projectleider bij de Nederlandse Arbeidsinspectie</a:t>
            </a:r>
            <a:br>
              <a:rPr lang="nl-NL" sz="1800" dirty="0">
                <a:latin typeface="+mn-lt"/>
              </a:rPr>
            </a:br>
            <a:r>
              <a:rPr lang="nl-NL" sz="1800" dirty="0">
                <a:latin typeface="+mn-lt"/>
              </a:rPr>
              <a:t>Vitaloog</a:t>
            </a:r>
          </a:p>
        </p:txBody>
      </p:sp>
    </p:spTree>
    <p:extLst>
      <p:ext uri="{BB962C8B-B14F-4D97-AF65-F5344CB8AC3E}">
        <p14:creationId xmlns:p14="http://schemas.microsoft.com/office/powerpoint/2010/main" val="392194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F76F050-D315-4DB6-B8DD-36A7D0229CEC}"/>
              </a:ext>
            </a:extLst>
          </p:cNvPr>
          <p:cNvSpPr txBox="1"/>
          <p:nvPr/>
        </p:nvSpPr>
        <p:spPr>
          <a:xfrm>
            <a:off x="385011" y="385010"/>
            <a:ext cx="8768012" cy="4401205"/>
          </a:xfrm>
          <a:prstGeom prst="rect">
            <a:avLst/>
          </a:prstGeom>
          <a:noFill/>
        </p:spPr>
        <p:txBody>
          <a:bodyPr wrap="square">
            <a:spAutoFit/>
          </a:bodyPr>
          <a:lstStyle/>
          <a:p>
            <a:endParaRPr lang="nl-NL" b="0" i="0" dirty="0">
              <a:solidFill>
                <a:srgbClr val="000000"/>
              </a:solidFill>
              <a:effectLst/>
              <a:latin typeface="ROSans"/>
            </a:endParaRPr>
          </a:p>
          <a:p>
            <a:r>
              <a:rPr lang="nl-NL" sz="2800" b="1" i="0" dirty="0">
                <a:solidFill>
                  <a:srgbClr val="0070C0"/>
                </a:solidFill>
                <a:effectLst/>
                <a:latin typeface="+mj-lt"/>
              </a:rPr>
              <a:t>Rijksbreed</a:t>
            </a:r>
          </a:p>
          <a:p>
            <a:endParaRPr lang="nl-NL" dirty="0">
              <a:solidFill>
                <a:srgbClr val="000000"/>
              </a:solidFill>
              <a:latin typeface="ROSans"/>
            </a:endParaRPr>
          </a:p>
          <a:p>
            <a:pPr marL="285750" indent="-285750">
              <a:buFont typeface="Arial" panose="020B0604020202020204" pitchFamily="34" charset="0"/>
              <a:buChar char="•"/>
            </a:pPr>
            <a:r>
              <a:rPr lang="nl-NL" b="0" i="0" dirty="0">
                <a:solidFill>
                  <a:srgbClr val="000000"/>
                </a:solidFill>
                <a:effectLst/>
              </a:rPr>
              <a:t>is er een visie op vitaliteit geformuleerd die uitgaat van vier dimensies: </a:t>
            </a:r>
          </a:p>
          <a:p>
            <a:pPr marL="742950" lvl="1" indent="-285750">
              <a:buFont typeface="Arial" panose="020B0604020202020204" pitchFamily="34" charset="0"/>
              <a:buChar char="•"/>
            </a:pPr>
            <a:r>
              <a:rPr lang="nl-NL" b="0" i="0" dirty="0">
                <a:solidFill>
                  <a:srgbClr val="000000"/>
                </a:solidFill>
                <a:effectLst/>
              </a:rPr>
              <a:t>Fysiek</a:t>
            </a:r>
          </a:p>
          <a:p>
            <a:pPr marL="742950" lvl="1" indent="-285750">
              <a:buFont typeface="Arial" panose="020B0604020202020204" pitchFamily="34" charset="0"/>
              <a:buChar char="•"/>
            </a:pPr>
            <a:r>
              <a:rPr lang="nl-NL" b="0" i="0" dirty="0">
                <a:solidFill>
                  <a:srgbClr val="000000"/>
                </a:solidFill>
                <a:effectLst/>
              </a:rPr>
              <a:t>Mentaal</a:t>
            </a:r>
          </a:p>
          <a:p>
            <a:pPr marL="742950" lvl="1" indent="-285750">
              <a:buFont typeface="Arial" panose="020B0604020202020204" pitchFamily="34" charset="0"/>
              <a:buChar char="•"/>
            </a:pPr>
            <a:r>
              <a:rPr lang="nl-NL" b="0" i="0" dirty="0">
                <a:solidFill>
                  <a:srgbClr val="000000"/>
                </a:solidFill>
                <a:effectLst/>
              </a:rPr>
              <a:t>Sociaal-emotioneel</a:t>
            </a:r>
          </a:p>
          <a:p>
            <a:pPr marL="742950" lvl="1" indent="-285750">
              <a:buFont typeface="Arial" panose="020B0604020202020204" pitchFamily="34" charset="0"/>
              <a:buChar char="•"/>
            </a:pPr>
            <a:r>
              <a:rPr lang="nl-NL" dirty="0">
                <a:solidFill>
                  <a:srgbClr val="000000"/>
                </a:solidFill>
              </a:rPr>
              <a:t>Z</a:t>
            </a:r>
            <a:r>
              <a:rPr lang="nl-NL" b="0" i="0" dirty="0">
                <a:solidFill>
                  <a:srgbClr val="000000"/>
                </a:solidFill>
                <a:effectLst/>
              </a:rPr>
              <a:t>ingeving</a:t>
            </a:r>
            <a:endParaRPr lang="nl-NL" dirty="0">
              <a:solidFill>
                <a:srgbClr val="000000"/>
              </a:solidFill>
            </a:endParaRPr>
          </a:p>
          <a:p>
            <a:pPr marL="742950" lvl="1" indent="-285750">
              <a:buFont typeface="Arial" panose="020B0604020202020204" pitchFamily="34" charset="0"/>
              <a:buChar char="•"/>
            </a:pPr>
            <a:endParaRPr lang="nl-NL" dirty="0">
              <a:solidFill>
                <a:srgbClr val="000000"/>
              </a:solidFill>
            </a:endParaRPr>
          </a:p>
          <a:p>
            <a:pPr marL="285750" indent="-285750" algn="l">
              <a:buFont typeface="Arial" panose="020B0604020202020204" pitchFamily="34" charset="0"/>
              <a:buChar char="•"/>
            </a:pPr>
            <a:r>
              <a:rPr lang="nl-NL" b="0" i="0" dirty="0">
                <a:solidFill>
                  <a:srgbClr val="000000"/>
                </a:solidFill>
                <a:effectLst/>
              </a:rPr>
              <a:t>Vitaal zijn is het hebben van levenskracht en levensenergie, zich sterk en fit voelen, beschikken over veerkracht en onvermoeibaar kunnen doorgaan. Een juiste ‘fit’ tussen medewerker en werk leidt tot meer vitaliteit.</a:t>
            </a:r>
          </a:p>
          <a:p>
            <a:pPr marL="285750" indent="-285750" algn="l">
              <a:buFont typeface="Arial" panose="020B0604020202020204" pitchFamily="34" charset="0"/>
              <a:buChar char="•"/>
            </a:pPr>
            <a:endParaRPr lang="nl-NL" b="0" i="0" dirty="0">
              <a:solidFill>
                <a:srgbClr val="000000"/>
              </a:solidFill>
              <a:effectLst/>
            </a:endParaRPr>
          </a:p>
          <a:p>
            <a:pPr marL="285750" indent="-285750" algn="l">
              <a:buFont typeface="Arial" panose="020B0604020202020204" pitchFamily="34" charset="0"/>
              <a:buChar char="•"/>
            </a:pPr>
            <a:r>
              <a:rPr lang="nl-NL" b="0" i="0" dirty="0">
                <a:solidFill>
                  <a:srgbClr val="000000"/>
                </a:solidFill>
                <a:effectLst/>
              </a:rPr>
              <a:t>Het Rijk faciliteert, motiveert en stimuleert haar medewerkers en organisatieonderdelen om te investeren in de 4 dimensies van vitaliteit.</a:t>
            </a:r>
          </a:p>
        </p:txBody>
      </p:sp>
    </p:spTree>
    <p:extLst>
      <p:ext uri="{BB962C8B-B14F-4D97-AF65-F5344CB8AC3E}">
        <p14:creationId xmlns:p14="http://schemas.microsoft.com/office/powerpoint/2010/main" val="366692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360D8D-81A1-4312-B5A2-153C01A3C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36095"/>
            <a:ext cx="6915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1475311-2042-4DDC-B828-8025385676E4}"/>
              </a:ext>
            </a:extLst>
          </p:cNvPr>
          <p:cNvSpPr txBox="1"/>
          <p:nvPr/>
        </p:nvSpPr>
        <p:spPr>
          <a:xfrm>
            <a:off x="400050" y="373577"/>
            <a:ext cx="4556960" cy="4278094"/>
          </a:xfrm>
          <a:prstGeom prst="rect">
            <a:avLst/>
          </a:prstGeom>
          <a:noFill/>
        </p:spPr>
        <p:txBody>
          <a:bodyPr wrap="square">
            <a:spAutoFit/>
          </a:bodyPr>
          <a:lstStyle/>
          <a:p>
            <a:r>
              <a:rPr lang="nl-NL" sz="2800" b="1" i="0" dirty="0">
                <a:solidFill>
                  <a:srgbClr val="0070C0"/>
                </a:solidFill>
                <a:effectLst/>
                <a:latin typeface="+mj-lt"/>
              </a:rPr>
              <a:t>De vitaliteitsschijf van vijf</a:t>
            </a:r>
            <a:r>
              <a:rPr lang="nl-NL" sz="2800" dirty="0">
                <a:latin typeface="+mj-lt"/>
              </a:rPr>
              <a:t/>
            </a:r>
            <a:br>
              <a:rPr lang="nl-NL" sz="2800" dirty="0">
                <a:latin typeface="+mj-lt"/>
              </a:rPr>
            </a:br>
            <a:endParaRPr lang="nl-NL" sz="2800" dirty="0">
              <a:latin typeface="+mj-lt"/>
            </a:endParaRPr>
          </a:p>
          <a:p>
            <a:pPr marL="285750" indent="-285750">
              <a:buFont typeface="Arial" panose="020B0604020202020204" pitchFamily="34" charset="0"/>
              <a:buChar char="•"/>
            </a:pPr>
            <a:r>
              <a:rPr lang="nl-NL" b="0" i="0" dirty="0">
                <a:solidFill>
                  <a:srgbClr val="232323"/>
                </a:solidFill>
                <a:effectLst/>
              </a:rPr>
              <a:t>Aanpak vanuit een integraal vitaliteitsmodel de zogenaamde vitaliteitsschijf van vijf. </a:t>
            </a:r>
          </a:p>
          <a:p>
            <a:pPr marL="285750" indent="-285750">
              <a:buFont typeface="Arial" panose="020B0604020202020204" pitchFamily="34" charset="0"/>
              <a:buChar char="•"/>
            </a:pPr>
            <a:endParaRPr lang="nl-NL" b="0" i="0" dirty="0">
              <a:effectLst/>
            </a:endParaRPr>
          </a:p>
          <a:p>
            <a:pPr marL="285750" indent="-285750">
              <a:buFont typeface="Arial" panose="020B0604020202020204" pitchFamily="34" charset="0"/>
              <a:buChar char="•"/>
            </a:pPr>
            <a:r>
              <a:rPr lang="nl-NL" b="0" i="0" dirty="0">
                <a:effectLst/>
              </a:rPr>
              <a:t>Hulpmiddel dat in één oogopslag laat zien hoe je vitaler kunt leven en aan welke knop je kan ‘draaien’ om dit te bewerkstelligen.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0" i="0" dirty="0">
                <a:solidFill>
                  <a:srgbClr val="232323"/>
                </a:solidFill>
                <a:effectLst/>
              </a:rPr>
              <a:t>Tools om mensen te helpen met een duurzame gedragsverandering. </a:t>
            </a:r>
          </a:p>
          <a:p>
            <a:pPr marL="285750" indent="-285750">
              <a:buFont typeface="Arial" panose="020B0604020202020204" pitchFamily="34" charset="0"/>
              <a:buChar char="•"/>
            </a:pPr>
            <a:endParaRPr lang="nl-NL" dirty="0">
              <a:solidFill>
                <a:srgbClr val="232323"/>
              </a:solidFill>
            </a:endParaRPr>
          </a:p>
          <a:p>
            <a:pPr marL="285750" indent="-285750">
              <a:buFont typeface="Arial" panose="020B0604020202020204" pitchFamily="34" charset="0"/>
              <a:buChar char="•"/>
            </a:pPr>
            <a:r>
              <a:rPr lang="nl-NL" b="0" i="0" dirty="0">
                <a:solidFill>
                  <a:srgbClr val="232323"/>
                </a:solidFill>
                <a:effectLst/>
              </a:rPr>
              <a:t>Het leidt tot een bewezen verbetering in de kwaliteit van het (werkende) leven. </a:t>
            </a:r>
            <a:endParaRPr lang="nl-NL" dirty="0"/>
          </a:p>
        </p:txBody>
      </p:sp>
    </p:spTree>
    <p:extLst>
      <p:ext uri="{BB962C8B-B14F-4D97-AF65-F5344CB8AC3E}">
        <p14:creationId xmlns:p14="http://schemas.microsoft.com/office/powerpoint/2010/main" val="4119918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18A451A-584A-4EF6-A5EF-0C0F2B0AE663}"/>
              </a:ext>
            </a:extLst>
          </p:cNvPr>
          <p:cNvSpPr/>
          <p:nvPr/>
        </p:nvSpPr>
        <p:spPr>
          <a:xfrm>
            <a:off x="577362" y="393889"/>
            <a:ext cx="7298555" cy="523220"/>
          </a:xfrm>
          <a:prstGeom prst="rect">
            <a:avLst/>
          </a:prstGeom>
        </p:spPr>
        <p:txBody>
          <a:bodyPr wrap="square">
            <a:spAutoFit/>
          </a:bodyPr>
          <a:lstStyle/>
          <a:p>
            <a:pPr>
              <a:buClr>
                <a:srgbClr val="000000"/>
              </a:buClr>
              <a:buFont typeface="Arial"/>
              <a:buNone/>
            </a:pPr>
            <a:r>
              <a:rPr lang="nl-NL" sz="2800" b="1" kern="0" dirty="0">
                <a:solidFill>
                  <a:srgbClr val="0070C0"/>
                </a:solidFill>
                <a:latin typeface="+mj-lt"/>
                <a:cs typeface="Arial"/>
                <a:sym typeface="Arial"/>
              </a:rPr>
              <a:t>Wellbeing: een balans van 6 pijlers</a:t>
            </a:r>
          </a:p>
        </p:txBody>
      </p:sp>
      <p:sp>
        <p:nvSpPr>
          <p:cNvPr id="3" name="Rechthoek 2">
            <a:extLst>
              <a:ext uri="{FF2B5EF4-FFF2-40B4-BE49-F238E27FC236}">
                <a16:creationId xmlns:a16="http://schemas.microsoft.com/office/drawing/2014/main" id="{7145904B-3A0B-426E-BC3E-C688D07F5986}"/>
              </a:ext>
            </a:extLst>
          </p:cNvPr>
          <p:cNvSpPr/>
          <p:nvPr/>
        </p:nvSpPr>
        <p:spPr>
          <a:xfrm>
            <a:off x="646773" y="917109"/>
            <a:ext cx="4414991" cy="338554"/>
          </a:xfrm>
          <a:prstGeom prst="rect">
            <a:avLst/>
          </a:prstGeom>
        </p:spPr>
        <p:txBody>
          <a:bodyPr wrap="none">
            <a:spAutoFit/>
          </a:bodyPr>
          <a:lstStyle/>
          <a:p>
            <a:pPr>
              <a:buClr>
                <a:srgbClr val="000000"/>
              </a:buClr>
              <a:buFont typeface="Arial"/>
              <a:buNone/>
            </a:pPr>
            <a:r>
              <a:rPr lang="nl-NL" sz="1600" kern="0" dirty="0">
                <a:solidFill>
                  <a:srgbClr val="140B61"/>
                </a:solidFill>
                <a:latin typeface="+mj-lt"/>
                <a:cs typeface="Arial"/>
                <a:sym typeface="Arial"/>
              </a:rPr>
              <a:t>Een holistische kijk op het welzijn van onze mensen</a:t>
            </a:r>
            <a:endParaRPr lang="en-US" sz="1600" kern="0" dirty="0">
              <a:solidFill>
                <a:srgbClr val="140B61"/>
              </a:solidFill>
              <a:latin typeface="+mj-lt"/>
              <a:cs typeface="Arial"/>
              <a:sym typeface="Arial"/>
            </a:endParaRPr>
          </a:p>
        </p:txBody>
      </p:sp>
      <p:pic>
        <p:nvPicPr>
          <p:cNvPr id="4" name="Afbeelding 3">
            <a:extLst>
              <a:ext uri="{FF2B5EF4-FFF2-40B4-BE49-F238E27FC236}">
                <a16:creationId xmlns:a16="http://schemas.microsoft.com/office/drawing/2014/main" id="{64B95F40-CFB0-4B59-A683-293179B2524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71956" y="1775647"/>
            <a:ext cx="3527472" cy="3306705"/>
          </a:xfrm>
          <a:prstGeom prst="rect">
            <a:avLst/>
          </a:prstGeom>
        </p:spPr>
      </p:pic>
      <p:sp>
        <p:nvSpPr>
          <p:cNvPr id="5" name="Rechthoek 4">
            <a:extLst>
              <a:ext uri="{FF2B5EF4-FFF2-40B4-BE49-F238E27FC236}">
                <a16:creationId xmlns:a16="http://schemas.microsoft.com/office/drawing/2014/main" id="{C15CA4E4-4330-4EE9-9325-C293BA69C241}"/>
              </a:ext>
            </a:extLst>
          </p:cNvPr>
          <p:cNvSpPr/>
          <p:nvPr/>
        </p:nvSpPr>
        <p:spPr>
          <a:xfrm>
            <a:off x="812984" y="2255127"/>
            <a:ext cx="2769687" cy="954107"/>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te voorzien in de behoefte van het lichaam </a:t>
            </a:r>
            <a:r>
              <a:rPr lang="nl-NL" sz="1400" kern="0" dirty="0">
                <a:solidFill>
                  <a:srgbClr val="000000"/>
                </a:solidFill>
                <a:cs typeface="Myriad-Italic" panose="020B0604020202020204" charset="0"/>
                <a:sym typeface="Arial"/>
              </a:rPr>
              <a:t>aan</a:t>
            </a:r>
            <a:r>
              <a:rPr lang="nl-NL" sz="1400" kern="0" dirty="0">
                <a:solidFill>
                  <a:srgbClr val="000000"/>
                </a:solidFill>
                <a:cs typeface="Myriad Light" panose="02000406040000020004" pitchFamily="2" charset="0"/>
                <a:sym typeface="Arial"/>
              </a:rPr>
              <a:t> beweging, voedsel, slaap, energie en activiteiten</a:t>
            </a:r>
            <a:endParaRPr lang="nl-NL" sz="1400" kern="0" dirty="0">
              <a:solidFill>
                <a:srgbClr val="5E6A71"/>
              </a:solidFill>
              <a:cs typeface="Arial"/>
              <a:sym typeface="Arial"/>
            </a:endParaRPr>
          </a:p>
        </p:txBody>
      </p:sp>
      <p:sp>
        <p:nvSpPr>
          <p:cNvPr id="6" name="Rechthoek 5">
            <a:extLst>
              <a:ext uri="{FF2B5EF4-FFF2-40B4-BE49-F238E27FC236}">
                <a16:creationId xmlns:a16="http://schemas.microsoft.com/office/drawing/2014/main" id="{CA333B22-D080-49C0-B9EB-0972BA392F16}"/>
              </a:ext>
            </a:extLst>
          </p:cNvPr>
          <p:cNvSpPr/>
          <p:nvPr/>
        </p:nvSpPr>
        <p:spPr>
          <a:xfrm>
            <a:off x="730099" y="3428999"/>
            <a:ext cx="2769687" cy="954107"/>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door de ups en downs van het leven te navigeren, zijn emoties te begrijpen en ze te reguleren. </a:t>
            </a:r>
          </a:p>
        </p:txBody>
      </p:sp>
      <p:sp>
        <p:nvSpPr>
          <p:cNvPr id="7" name="Rechthoek 6">
            <a:extLst>
              <a:ext uri="{FF2B5EF4-FFF2-40B4-BE49-F238E27FC236}">
                <a16:creationId xmlns:a16="http://schemas.microsoft.com/office/drawing/2014/main" id="{5DE48ADE-D962-4AAF-A49D-A07CD4230372}"/>
              </a:ext>
            </a:extLst>
          </p:cNvPr>
          <p:cNvSpPr/>
          <p:nvPr/>
        </p:nvSpPr>
        <p:spPr>
          <a:xfrm>
            <a:off x="849797" y="4477102"/>
            <a:ext cx="2363638" cy="954107"/>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met andere mensen om te gaan en zinvolle relaties aan te gaan</a:t>
            </a:r>
            <a:endParaRPr lang="nl-NL" sz="1400" kern="0" dirty="0">
              <a:solidFill>
                <a:srgbClr val="5E6A71"/>
              </a:solidFill>
              <a:cs typeface="Arial"/>
              <a:sym typeface="Arial"/>
            </a:endParaRPr>
          </a:p>
        </p:txBody>
      </p:sp>
      <p:sp>
        <p:nvSpPr>
          <p:cNvPr id="8" name="Rechthoek 7">
            <a:extLst>
              <a:ext uri="{FF2B5EF4-FFF2-40B4-BE49-F238E27FC236}">
                <a16:creationId xmlns:a16="http://schemas.microsoft.com/office/drawing/2014/main" id="{A7A677F4-D582-4B09-AF25-17D6B10A6144}"/>
              </a:ext>
            </a:extLst>
          </p:cNvPr>
          <p:cNvSpPr/>
          <p:nvPr/>
        </p:nvSpPr>
        <p:spPr>
          <a:xfrm>
            <a:off x="7016419" y="2120111"/>
            <a:ext cx="3216425" cy="738664"/>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zin te vinden in leven en werk en te leven in overeenstemming met iemands waarde of overtuiging.</a:t>
            </a:r>
          </a:p>
        </p:txBody>
      </p:sp>
      <p:sp>
        <p:nvSpPr>
          <p:cNvPr id="9" name="Rechthoek 8">
            <a:extLst>
              <a:ext uri="{FF2B5EF4-FFF2-40B4-BE49-F238E27FC236}">
                <a16:creationId xmlns:a16="http://schemas.microsoft.com/office/drawing/2014/main" id="{3D3ED8FA-BF3C-4DB8-8588-D93AD847940E}"/>
              </a:ext>
            </a:extLst>
          </p:cNvPr>
          <p:cNvSpPr/>
          <p:nvPr/>
        </p:nvSpPr>
        <p:spPr>
          <a:xfrm>
            <a:off x="7371598" y="3323113"/>
            <a:ext cx="2740420" cy="738664"/>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persoonlijke rijkdom te beheren en beslissingen over geldzaken te nemen </a:t>
            </a:r>
            <a:endParaRPr lang="nl-NL" sz="1400" kern="0" dirty="0">
              <a:solidFill>
                <a:srgbClr val="5E6A71"/>
              </a:solidFill>
              <a:cs typeface="Arial"/>
              <a:sym typeface="Arial"/>
            </a:endParaRPr>
          </a:p>
        </p:txBody>
      </p:sp>
      <p:sp>
        <p:nvSpPr>
          <p:cNvPr id="10" name="Rechthoek 9">
            <a:extLst>
              <a:ext uri="{FF2B5EF4-FFF2-40B4-BE49-F238E27FC236}">
                <a16:creationId xmlns:a16="http://schemas.microsoft.com/office/drawing/2014/main" id="{C771DAC1-40AA-4119-9213-1D314909A15A}"/>
              </a:ext>
            </a:extLst>
          </p:cNvPr>
          <p:cNvSpPr/>
          <p:nvPr/>
        </p:nvSpPr>
        <p:spPr>
          <a:xfrm>
            <a:off x="7251899" y="4669331"/>
            <a:ext cx="2657142" cy="954107"/>
          </a:xfrm>
          <a:prstGeom prst="rect">
            <a:avLst/>
          </a:prstGeom>
        </p:spPr>
        <p:txBody>
          <a:bodyPr wrap="square">
            <a:spAutoFit/>
          </a:bodyPr>
          <a:lstStyle/>
          <a:p>
            <a:pPr algn="ctr">
              <a:buClr>
                <a:srgbClr val="000000"/>
              </a:buClr>
              <a:buFont typeface="Arial"/>
              <a:buNone/>
            </a:pPr>
            <a:r>
              <a:rPr lang="nl-NL" sz="1400" kern="0" dirty="0">
                <a:solidFill>
                  <a:srgbClr val="000000"/>
                </a:solidFill>
                <a:cs typeface="Myriad Light" panose="02000406040000020004" pitchFamily="2" charset="0"/>
                <a:sym typeface="Arial"/>
              </a:rPr>
              <a:t>Het vermogen om bij te dragen aan de gezondheid van de planeet en de gemeenschap waartoe wij behoren</a:t>
            </a:r>
            <a:endParaRPr lang="nl-NL" sz="1400" kern="0" dirty="0">
              <a:solidFill>
                <a:srgbClr val="5E6A71"/>
              </a:solidFill>
              <a:cs typeface="Arial"/>
              <a:sym typeface="Arial"/>
            </a:endParaRPr>
          </a:p>
        </p:txBody>
      </p:sp>
    </p:spTree>
    <p:extLst>
      <p:ext uri="{BB962C8B-B14F-4D97-AF65-F5344CB8AC3E}">
        <p14:creationId xmlns:p14="http://schemas.microsoft.com/office/powerpoint/2010/main" val="912873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5">
            <a:extLst>
              <a:ext uri="{FF2B5EF4-FFF2-40B4-BE49-F238E27FC236}">
                <a16:creationId xmlns:a16="http://schemas.microsoft.com/office/drawing/2014/main" id="{4F565627-9D47-444D-8CB3-58D4D55FB3F8}"/>
              </a:ext>
            </a:extLst>
          </p:cNvPr>
          <p:cNvSpPr txBox="1">
            <a:spLocks/>
          </p:cNvSpPr>
          <p:nvPr/>
        </p:nvSpPr>
        <p:spPr>
          <a:xfrm>
            <a:off x="648927" y="338328"/>
            <a:ext cx="3886977" cy="1608328"/>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ontserrat" panose="00000500000000000000" pitchFamily="50" charset="0"/>
                <a:ea typeface="+mj-ea"/>
                <a:cs typeface="+mj-cs"/>
              </a:defRPr>
            </a:lvl1pPr>
          </a:lstStyle>
          <a:p>
            <a:pPr marL="0" marR="0" lvl="0" indent="0" fontAlgn="auto">
              <a:lnSpc>
                <a:spcPct val="90000"/>
              </a:lnSpc>
              <a:spcAft>
                <a:spcPts val="600"/>
              </a:spcAft>
              <a:buClrTx/>
              <a:buSzTx/>
              <a:tabLst/>
              <a:defRPr/>
            </a:pPr>
            <a:r>
              <a:rPr kumimoji="0" lang="nl-NL" sz="2800" b="1" i="0" u="none" strike="noStrike" cap="none" spc="0" normalizeH="0" baseline="0" dirty="0">
                <a:ln>
                  <a:noFill/>
                </a:ln>
                <a:solidFill>
                  <a:srgbClr val="0070C0"/>
                </a:solidFill>
                <a:effectLst/>
                <a:uLnTx/>
                <a:uFillTx/>
                <a:latin typeface="+mj-lt"/>
              </a:rPr>
              <a:t>Waarom is vitaliteit belangrijk in organisaties?</a:t>
            </a:r>
          </a:p>
        </p:txBody>
      </p:sp>
      <p:sp>
        <p:nvSpPr>
          <p:cNvPr id="3" name="Tijdelijke aanduiding voor inhoud 2">
            <a:extLst>
              <a:ext uri="{FF2B5EF4-FFF2-40B4-BE49-F238E27FC236}">
                <a16:creationId xmlns:a16="http://schemas.microsoft.com/office/drawing/2014/main" id="{E4C184A5-A8DD-4F0C-A1EB-6637EB92B513}"/>
              </a:ext>
            </a:extLst>
          </p:cNvPr>
          <p:cNvSpPr txBox="1">
            <a:spLocks/>
          </p:cNvSpPr>
          <p:nvPr/>
        </p:nvSpPr>
        <p:spPr>
          <a:xfrm>
            <a:off x="4914852" y="338328"/>
            <a:ext cx="6675627" cy="1605083"/>
          </a:xfrm>
          <a:prstGeom prst="rect">
            <a:avLst/>
          </a:prstGeom>
        </p:spPr>
        <p:txBody>
          <a:bodyPr vert="horz" lIns="91440" tIns="45720" rIns="91440" bIns="45720" rtlCol="0" anchor="ctr">
            <a:noAutofit/>
          </a:bodyPr>
          <a:lstStyle>
            <a:lvl1pPr marL="0" indent="0" algn="l" defTabSz="914400" rtl="0" eaLnBrk="1" latinLnBrk="0" hangingPunct="1">
              <a:lnSpc>
                <a:spcPct val="114000"/>
              </a:lnSpc>
              <a:spcBef>
                <a:spcPts val="1200"/>
              </a:spcBef>
              <a:buFont typeface="Arial" panose="020B0604020202020204" pitchFamily="34" charset="0"/>
              <a:buNone/>
              <a:defRPr sz="1100" kern="1200">
                <a:solidFill>
                  <a:schemeClr val="tx1"/>
                </a:solidFill>
                <a:latin typeface="+mn-lt"/>
                <a:ea typeface="+mn-ea"/>
                <a:cs typeface="+mn-cs"/>
              </a:defRPr>
            </a:lvl1pPr>
            <a:lvl2pPr marL="538163" indent="-174625" algn="l" defTabSz="914400" rtl="0" eaLnBrk="1" latinLnBrk="0" hangingPunct="1">
              <a:lnSpc>
                <a:spcPct val="114000"/>
              </a:lnSpc>
              <a:spcBef>
                <a:spcPts val="600"/>
              </a:spcBef>
              <a:buSzPct val="70000"/>
              <a:buFont typeface="Wingdings 2" panose="05020102010507070707" pitchFamily="18" charset="2"/>
              <a:buChar char=""/>
              <a:defRPr sz="1100" kern="1200">
                <a:solidFill>
                  <a:schemeClr val="tx1"/>
                </a:solidFill>
                <a:latin typeface="+mn-lt"/>
                <a:ea typeface="+mn-ea"/>
                <a:cs typeface="+mn-cs"/>
              </a:defRPr>
            </a:lvl2pPr>
            <a:lvl3pPr marL="989013" indent="-187325" algn="l" defTabSz="914400" rtl="0" eaLnBrk="1" latinLnBrk="0" hangingPunct="1">
              <a:lnSpc>
                <a:spcPct val="114000"/>
              </a:lnSpc>
              <a:spcBef>
                <a:spcPts val="600"/>
              </a:spcBef>
              <a:buSzPct val="70000"/>
              <a:buFont typeface="Wingdings" panose="05000000000000000000" pitchFamily="2" charset="2"/>
              <a:buChar char="¡"/>
              <a:defRPr sz="11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Font typeface="Wingdings" panose="05000000000000000000" pitchFamily="2" charset="2"/>
              <a:buChar char="§"/>
              <a:defRPr sz="11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lnSpc>
                <a:spcPct val="90000"/>
              </a:lnSpc>
              <a:buFont typeface="Arial" panose="020B0604020202020204" pitchFamily="34" charset="0"/>
              <a:buChar char="•"/>
            </a:pPr>
            <a:r>
              <a:rPr lang="nl-NL" sz="1800" dirty="0"/>
              <a:t>Bevlogenheid is een positieve toestand van opperste tevredenheid, die wordt gekenmerkt door vitaliteit, toewijding en absorptie</a:t>
            </a:r>
          </a:p>
          <a:p>
            <a:pPr marL="285750" indent="-228600">
              <a:lnSpc>
                <a:spcPct val="90000"/>
              </a:lnSpc>
              <a:buFont typeface="Arial" panose="020B0604020202020204" pitchFamily="34" charset="0"/>
              <a:buChar char="•"/>
            </a:pPr>
            <a:r>
              <a:rPr lang="nl-NL" sz="1800" dirty="0"/>
              <a:t>Bevlogen werknemers voelen zich fit en sterk en werken enthousiast en geconcentreerd. Zij genereren meer succes en winst. </a:t>
            </a:r>
          </a:p>
        </p:txBody>
      </p:sp>
      <p:sp>
        <p:nvSpPr>
          <p:cNvPr id="20"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BEA506F7-53CC-45DA-8628-48A350BD0261}"/>
              </a:ext>
            </a:extLst>
          </p:cNvPr>
          <p:cNvPicPr>
            <a:picLocks noChangeAspect="1"/>
          </p:cNvPicPr>
          <p:nvPr/>
        </p:nvPicPr>
        <p:blipFill>
          <a:blip r:embed="rId2"/>
          <a:stretch>
            <a:fillRect/>
          </a:stretch>
        </p:blipFill>
        <p:spPr>
          <a:xfrm>
            <a:off x="641180" y="3007939"/>
            <a:ext cx="4974336" cy="2760756"/>
          </a:xfrm>
          <a:prstGeom prst="rect">
            <a:avLst/>
          </a:prstGeom>
        </p:spPr>
      </p:pic>
      <p:sp>
        <p:nvSpPr>
          <p:cNvPr id="22"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CAB4E6AD-D5C7-4731-AA15-07D7456C73B2}"/>
              </a:ext>
            </a:extLst>
          </p:cNvPr>
          <p:cNvPicPr>
            <a:picLocks noChangeAspect="1"/>
          </p:cNvPicPr>
          <p:nvPr/>
        </p:nvPicPr>
        <p:blipFill>
          <a:blip r:embed="rId3"/>
          <a:stretch>
            <a:fillRect/>
          </a:stretch>
        </p:blipFill>
        <p:spPr>
          <a:xfrm>
            <a:off x="6576484" y="3182040"/>
            <a:ext cx="4974336" cy="2412554"/>
          </a:xfrm>
          <a:prstGeom prst="rect">
            <a:avLst/>
          </a:prstGeom>
        </p:spPr>
      </p:pic>
    </p:spTree>
    <p:extLst>
      <p:ext uri="{BB962C8B-B14F-4D97-AF65-F5344CB8AC3E}">
        <p14:creationId xmlns:p14="http://schemas.microsoft.com/office/powerpoint/2010/main" val="111565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83714D8-848C-4E7E-A7B5-DCE0AEFA1E78}"/>
              </a:ext>
            </a:extLst>
          </p:cNvPr>
          <p:cNvSpPr/>
          <p:nvPr/>
        </p:nvSpPr>
        <p:spPr>
          <a:xfrm>
            <a:off x="0" y="-1"/>
            <a:ext cx="12192000" cy="6863417"/>
          </a:xfrm>
          <a:prstGeom prst="rect">
            <a:avLst/>
          </a:prstGeom>
          <a:solidFill>
            <a:srgbClr val="140B61"/>
          </a:solid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dirty="0">
                <a:ln>
                  <a:noFill/>
                </a:ln>
                <a:solidFill>
                  <a:srgbClr val="FFFFFF"/>
                </a:solidFill>
                <a:effectLst/>
                <a:uLnTx/>
                <a:uFillTx/>
                <a:latin typeface="Montserrat"/>
                <a:cs typeface="Arial"/>
                <a:sym typeface="Arial"/>
              </a:rPr>
              <a:t>En hoe doe je </a:t>
            </a:r>
            <a:r>
              <a:rPr kumimoji="0" lang="en-US" sz="4000" b="1" i="0" u="none" strike="noStrike" kern="0" cap="none" spc="0" normalizeH="0" baseline="0" dirty="0" err="1">
                <a:ln>
                  <a:noFill/>
                </a:ln>
                <a:solidFill>
                  <a:srgbClr val="FFFFFF"/>
                </a:solidFill>
                <a:effectLst/>
                <a:uLnTx/>
                <a:uFillTx/>
                <a:latin typeface="Montserrat"/>
                <a:cs typeface="Arial"/>
                <a:sym typeface="Arial"/>
              </a:rPr>
              <a:t>dat</a:t>
            </a:r>
            <a:r>
              <a:rPr kumimoji="0" lang="en-US" sz="4000" b="1" i="0" u="none" strike="noStrike" kern="0" cap="none" spc="0" normalizeH="0" baseline="0" dirty="0">
                <a:ln>
                  <a:noFill/>
                </a:ln>
                <a:solidFill>
                  <a:srgbClr val="FFFFFF"/>
                </a:solidFill>
                <a:effectLst/>
                <a:uLnTx/>
                <a:uFillTx/>
                <a:latin typeface="Montserrat"/>
                <a:cs typeface="Arial"/>
                <a:sym typeface="Arial"/>
              </a:rPr>
              <a:t> dan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dirty="0">
              <a:ln>
                <a:noFill/>
              </a:ln>
              <a:solidFill>
                <a:srgbClr val="FFFFFF"/>
              </a:solidFill>
              <a:effectLst/>
              <a:uLnTx/>
              <a:uFillTx/>
              <a:latin typeface="Montserrat"/>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dirty="0">
              <a:ln>
                <a:noFill/>
              </a:ln>
              <a:solidFill>
                <a:srgbClr val="FFFFFF"/>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nl-NL" sz="4000" b="0" i="0" u="none" strike="noStrike" kern="0" cap="none" spc="0" normalizeH="0" baseline="0" noProof="0" dirty="0">
              <a:ln>
                <a:noFill/>
              </a:ln>
              <a:solidFill>
                <a:srgbClr val="000000"/>
              </a:solidFill>
              <a:effectLst/>
              <a:uLnTx/>
              <a:uFillTx/>
              <a:latin typeface="Montserrat"/>
              <a:cs typeface="Arial"/>
              <a:sym typeface="Arial"/>
            </a:endParaRPr>
          </a:p>
        </p:txBody>
      </p:sp>
    </p:spTree>
    <p:extLst>
      <p:ext uri="{BB962C8B-B14F-4D97-AF65-F5344CB8AC3E}">
        <p14:creationId xmlns:p14="http://schemas.microsoft.com/office/powerpoint/2010/main" val="308857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4CD2897-A542-4889-8776-28ECF70138BF}"/>
              </a:ext>
            </a:extLst>
          </p:cNvPr>
          <p:cNvSpPr txBox="1"/>
          <p:nvPr/>
        </p:nvSpPr>
        <p:spPr>
          <a:xfrm>
            <a:off x="794084" y="842211"/>
            <a:ext cx="10924674" cy="406265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mj-lt"/>
                <a:ea typeface="+mn-ea"/>
                <a:cs typeface="Arial"/>
                <a:sym typeface="Arial"/>
              </a:rPr>
              <a:t>Vitaliteitsbeleid</a:t>
            </a:r>
            <a:endParaRPr kumimoji="0" lang="en-US" sz="2800" b="1" i="0" u="none" strike="noStrike" kern="0" cap="none" spc="0" normalizeH="0" baseline="0" noProof="0" dirty="0">
              <a:ln>
                <a:noFill/>
              </a:ln>
              <a:solidFill>
                <a:srgbClr val="0070C0"/>
              </a:solidFill>
              <a:effectLst/>
              <a:uLnTx/>
              <a:uFillTx/>
              <a:latin typeface="+mj-lt"/>
              <a:ea typeface="+mn-ea"/>
              <a:cs typeface="Arial"/>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kern="0" dirty="0">
              <a:solidFill>
                <a:srgbClr val="0070C0"/>
              </a:solidFill>
              <a:cs typeface="Arial"/>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kern="0" dirty="0">
              <a:solidFill>
                <a:srgbClr val="0070C0"/>
              </a:solidFill>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Analiseer alle beschikbare gegevens zoals PMO, PAGO, MTO, ziekteverzuim, leeftijdsopbouw</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Vraag </a:t>
            </a:r>
            <a:r>
              <a:rPr lang="nl-NL" kern="0" dirty="0" err="1">
                <a:cs typeface="Arial"/>
                <a:sym typeface="Arial"/>
              </a:rPr>
              <a:t>dmv</a:t>
            </a:r>
            <a:r>
              <a:rPr lang="nl-NL" kern="0" dirty="0">
                <a:cs typeface="Arial"/>
                <a:sym typeface="Arial"/>
              </a:rPr>
              <a:t> een enquête aan het personeel wat hun behoefte is</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Maak op basis daarvan beleid op basis van de 6 pijlers en hou rekening met wensen van de mensen</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Zoek een medestander </a:t>
            </a:r>
            <a:r>
              <a:rPr lang="nl-NL" kern="0" dirty="0" err="1">
                <a:cs typeface="Arial"/>
                <a:sym typeface="Arial"/>
              </a:rPr>
              <a:t>cq</a:t>
            </a:r>
            <a:r>
              <a:rPr lang="nl-NL" kern="0" dirty="0">
                <a:cs typeface="Arial"/>
                <a:sym typeface="Arial"/>
              </a:rPr>
              <a:t> sponsor in het MT van de organisatie</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Betrek de OR bij het maken van het beleid (artikel 28 WOR en mogelijk artikel 27 WOR)</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Maak er een apart programma van met </a:t>
            </a:r>
            <a:r>
              <a:rPr lang="nl-NL" kern="0" dirty="0" err="1">
                <a:cs typeface="Arial"/>
                <a:sym typeface="Arial"/>
              </a:rPr>
              <a:t>dedicated</a:t>
            </a:r>
            <a:r>
              <a:rPr lang="nl-NL" kern="0" dirty="0">
                <a:cs typeface="Arial"/>
                <a:sym typeface="Arial"/>
              </a:rPr>
              <a:t> professionals</a:t>
            </a:r>
          </a:p>
        </p:txBody>
      </p:sp>
    </p:spTree>
    <p:extLst>
      <p:ext uri="{BB962C8B-B14F-4D97-AF65-F5344CB8AC3E}">
        <p14:creationId xmlns:p14="http://schemas.microsoft.com/office/powerpoint/2010/main" val="372590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4CD2897-A542-4889-8776-28ECF70138BF}"/>
              </a:ext>
            </a:extLst>
          </p:cNvPr>
          <p:cNvSpPr txBox="1"/>
          <p:nvPr/>
        </p:nvSpPr>
        <p:spPr>
          <a:xfrm>
            <a:off x="794084" y="842211"/>
            <a:ext cx="10924674" cy="39703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mj-lt"/>
                <a:ea typeface="+mn-ea"/>
                <a:cs typeface="Arial"/>
                <a:sym typeface="Arial"/>
              </a:rPr>
              <a:t>Vitaliteitsbeleid</a:t>
            </a:r>
            <a:endParaRPr kumimoji="0" lang="en-US" sz="2800" b="1" i="0" u="none" strike="noStrike" kern="0" cap="none" spc="0" normalizeH="0" baseline="0" noProof="0" dirty="0">
              <a:ln>
                <a:noFill/>
              </a:ln>
              <a:solidFill>
                <a:srgbClr val="0070C0"/>
              </a:solidFill>
              <a:effectLst/>
              <a:uLnTx/>
              <a:uFillTx/>
              <a:latin typeface="+mj-lt"/>
              <a:ea typeface="+mn-ea"/>
              <a:cs typeface="Arial"/>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kern="0" dirty="0">
              <a:solidFill>
                <a:srgbClr val="0070C0"/>
              </a:solidFill>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1600"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Zorg voor overzicht van alle maatregelen en maak er niet teveel</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Zorg dat de maatregelen passen in het (strategisch) personeelsbeleid</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Dat ze onderdeel worden van het HRM-instrumentarium (gesprekscyclus, FGR, PO, opleidingen, </a:t>
            </a:r>
            <a:r>
              <a:rPr lang="nl-NL" kern="0" dirty="0" err="1">
                <a:cs typeface="Arial"/>
                <a:sym typeface="Arial"/>
              </a:rPr>
              <a:t>etc</a:t>
            </a:r>
            <a:r>
              <a:rPr lang="nl-NL" kern="0" dirty="0">
                <a:cs typeface="Arial"/>
                <a:sym typeface="Arial"/>
              </a:rPr>
              <a:t>)</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Hou rekening met de life-events</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kern="0" dirty="0">
                <a:cs typeface="Arial"/>
                <a:sym typeface="Arial"/>
              </a:rPr>
              <a:t>Maak gebruik van de ICT mogelijkheden</a:t>
            </a:r>
          </a:p>
          <a:p>
            <a:pPr marR="0" lvl="0" defTabSz="914400" rtl="0" eaLnBrk="1" fontAlgn="auto" latinLnBrk="0" hangingPunct="1">
              <a:lnSpc>
                <a:spcPct val="100000"/>
              </a:lnSpc>
              <a:spcBef>
                <a:spcPts val="0"/>
              </a:spcBef>
              <a:spcAft>
                <a:spcPts val="0"/>
              </a:spcAft>
              <a:buClr>
                <a:srgbClr val="000000"/>
              </a:buClr>
              <a:buSzTx/>
              <a:tabLst/>
              <a:defRPr/>
            </a:pPr>
            <a:endParaRPr lang="nl-NL" kern="0" dirty="0">
              <a:cs typeface="Arial"/>
              <a:sym typeface="Arial"/>
            </a:endParaRP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nl-NL" sz="1200" b="0" i="0" u="none" strike="noStrike" kern="0" cap="none" spc="0" normalizeH="0" baseline="0" noProof="0" dirty="0">
              <a:ln>
                <a:noFill/>
              </a:ln>
              <a:effectLst/>
              <a:uLnTx/>
              <a:uFillTx/>
              <a:latin typeface="Montserrat"/>
              <a:ea typeface="+mn-ea"/>
              <a:cs typeface="Arial"/>
              <a:sym typeface="Arial"/>
            </a:endParaRPr>
          </a:p>
        </p:txBody>
      </p:sp>
    </p:spTree>
    <p:extLst>
      <p:ext uri="{BB962C8B-B14F-4D97-AF65-F5344CB8AC3E}">
        <p14:creationId xmlns:p14="http://schemas.microsoft.com/office/powerpoint/2010/main" val="29976357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491</Words>
  <Application>Microsoft Office PowerPoint</Application>
  <PresentationFormat>Breedbeeld</PresentationFormat>
  <Paragraphs>74</Paragraphs>
  <Slides>13</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13</vt:i4>
      </vt:variant>
    </vt:vector>
  </HeadingPairs>
  <TitlesOfParts>
    <vt:vector size="21" baseType="lpstr">
      <vt:lpstr>Arial</vt:lpstr>
      <vt:lpstr>Calibri</vt:lpstr>
      <vt:lpstr>Calibri Light</vt:lpstr>
      <vt:lpstr>Montserrat</vt:lpstr>
      <vt:lpstr>Myriad Light</vt:lpstr>
      <vt:lpstr>Myriad-Italic</vt:lpstr>
      <vt:lpstr>ROSans</vt:lpstr>
      <vt:lpstr>Kantoorthema</vt:lpstr>
      <vt:lpstr>PowerPoint-presentatie</vt:lpstr>
      <vt:lpstr>Carin  Projectleider bij de Nederlandse Arbeidsinspectie Vitaloog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Benders, C.A.A.E.</dc:creator>
  <cp:lastModifiedBy>Crielaard, Anna</cp:lastModifiedBy>
  <cp:revision>13</cp:revision>
  <dcterms:created xsi:type="dcterms:W3CDTF">2022-06-25T09:45:24Z</dcterms:created>
  <dcterms:modified xsi:type="dcterms:W3CDTF">2022-06-30T09:05:22Z</dcterms:modified>
</cp:coreProperties>
</file>