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61" r:id="rId5"/>
    <p:sldId id="259" r:id="rId6"/>
    <p:sldId id="263" r:id="rId7"/>
    <p:sldId id="276" r:id="rId8"/>
    <p:sldId id="265" r:id="rId9"/>
    <p:sldId id="268" r:id="rId10"/>
    <p:sldId id="271" r:id="rId11"/>
    <p:sldId id="262" r:id="rId12"/>
    <p:sldId id="277" r:id="rId13"/>
    <p:sldId id="273" r:id="rId14"/>
    <p:sldId id="274" r:id="rId15"/>
    <p:sldId id="270" r:id="rId16"/>
    <p:sldId id="266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13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04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87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30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116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19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10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51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76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406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58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C9C32-5ABF-4A10-95FE-F3D49BECBA7A}" type="datetimeFigureOut">
              <a:rPr lang="nl-NL" smtClean="0"/>
              <a:t>30-6-2022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38813-9531-4F4A-A38B-BF2238C53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19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64236" y="859398"/>
            <a:ext cx="9173882" cy="2387600"/>
          </a:xfrm>
        </p:spPr>
        <p:txBody>
          <a:bodyPr>
            <a:normAutofit/>
          </a:bodyPr>
          <a:lstStyle/>
          <a:p>
            <a:r>
              <a:rPr lang="nl-NL" dirty="0" smtClean="0"/>
              <a:t>Preventiecyclus </a:t>
            </a:r>
            <a:r>
              <a:rPr lang="nl-NL" dirty="0"/>
              <a:t>Rijk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van Strategisch naar Tactisch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711765" cy="1655762"/>
          </a:xfrm>
        </p:spPr>
        <p:txBody>
          <a:bodyPr/>
          <a:lstStyle/>
          <a:p>
            <a:r>
              <a:rPr lang="nl-NL" dirty="0" smtClean="0"/>
              <a:t>27 juni 2022</a:t>
            </a:r>
          </a:p>
          <a:p>
            <a:r>
              <a:rPr lang="nl-NL" dirty="0" smtClean="0"/>
              <a:t>Werkgroep Arbo, </a:t>
            </a:r>
            <a:r>
              <a:rPr lang="nl-NL" smtClean="0"/>
              <a:t>GOR </a:t>
            </a:r>
            <a:r>
              <a:rPr lang="nl-NL" smtClean="0"/>
              <a:t>Rijk</a:t>
            </a:r>
          </a:p>
          <a:p>
            <a:r>
              <a:rPr lang="nl-NL" smtClean="0"/>
              <a:t>Door: Judith en Maïté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98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36" y="1837721"/>
            <a:ext cx="5783688" cy="304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4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Relatie met medezeggenschap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66193"/>
            <a:ext cx="10515600" cy="471077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Maandelijks overleg met de OR</a:t>
            </a:r>
          </a:p>
          <a:p>
            <a:r>
              <a:rPr lang="nl-NL" dirty="0" smtClean="0"/>
              <a:t>Voorbespreking van alle besluiten die ter instemming worden voorgelegd</a:t>
            </a:r>
          </a:p>
          <a:p>
            <a:r>
              <a:rPr lang="nl-NL" dirty="0" smtClean="0"/>
              <a:t>Tijdens corona: wekelijks overleg met voorzitters </a:t>
            </a:r>
            <a:r>
              <a:rPr lang="nl-NL" dirty="0" err="1" smtClean="0"/>
              <a:t>OR-en</a:t>
            </a:r>
            <a:r>
              <a:rPr lang="nl-NL" dirty="0" smtClean="0"/>
              <a:t> over de maatregelen</a:t>
            </a:r>
          </a:p>
          <a:p>
            <a:r>
              <a:rPr lang="nl-NL" dirty="0" smtClean="0"/>
              <a:t>Regelmatig sparren, over en weer signaleren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Voordelen:</a:t>
            </a:r>
          </a:p>
          <a:p>
            <a:r>
              <a:rPr lang="nl-NL" dirty="0" smtClean="0"/>
              <a:t>Betere informatiepositie</a:t>
            </a:r>
          </a:p>
          <a:p>
            <a:r>
              <a:rPr lang="nl-NL" dirty="0" smtClean="0"/>
              <a:t>Gerichter pijnpunten adresseren</a:t>
            </a:r>
            <a:endParaRPr lang="nl-NL" dirty="0"/>
          </a:p>
          <a:p>
            <a:r>
              <a:rPr lang="nl-NL" dirty="0" smtClean="0"/>
              <a:t>Indien nodig en mogelijk: gezamenlijk sterker</a:t>
            </a:r>
          </a:p>
        </p:txBody>
      </p:sp>
    </p:spTree>
    <p:extLst>
      <p:ext uri="{BB962C8B-B14F-4D97-AF65-F5344CB8AC3E}">
        <p14:creationId xmlns:p14="http://schemas.microsoft.com/office/powerpoint/2010/main" val="39607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Vertaling zoals wij die </a:t>
            </a:r>
            <a:r>
              <a:rPr lang="nl-NL" dirty="0" smtClean="0"/>
              <a:t>willen zien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Bekend zijn binnen de organisatie</a:t>
            </a:r>
          </a:p>
          <a:p>
            <a:r>
              <a:rPr lang="nl-NL" dirty="0" smtClean="0"/>
              <a:t>Benaderbaar zijn / Aanspreekpunt zijn</a:t>
            </a:r>
          </a:p>
          <a:p>
            <a:r>
              <a:rPr lang="nl-NL" dirty="0" smtClean="0"/>
              <a:t>Kennis delen</a:t>
            </a:r>
          </a:p>
          <a:p>
            <a:r>
              <a:rPr lang="nl-NL" dirty="0" smtClean="0"/>
              <a:t>Elkaar versterken</a:t>
            </a:r>
          </a:p>
          <a:p>
            <a:endParaRPr lang="nl-NL" dirty="0"/>
          </a:p>
          <a:p>
            <a:r>
              <a:rPr lang="nl-NL" dirty="0" smtClean="0"/>
              <a:t>Daarom opgezet een platforum Tactisch preventiemedewerkers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356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Platforum (Tactisch) preventiemedewerkers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Deelnemers (30) uit verschillende rijks onderdelen (zeg het voort)</a:t>
            </a:r>
          </a:p>
          <a:p>
            <a:r>
              <a:rPr lang="nl-NL" dirty="0" smtClean="0"/>
              <a:t>Informatie te delen en te leren van elkaar</a:t>
            </a:r>
          </a:p>
          <a:p>
            <a:r>
              <a:rPr lang="nl-NL" dirty="0" smtClean="0"/>
              <a:t>Platforum gebruiken om elkaar te versterken</a:t>
            </a:r>
          </a:p>
          <a:p>
            <a:r>
              <a:rPr lang="nl-NL" dirty="0" smtClean="0"/>
              <a:t>Her- </a:t>
            </a:r>
            <a:r>
              <a:rPr lang="nl-NL" dirty="0"/>
              <a:t>en erkenning te vinden en elkaar snel te kunnen vinden op thema’s die te maken hebben met veilig en gezond werken</a:t>
            </a:r>
            <a:r>
              <a:rPr lang="nl-NL" dirty="0" smtClean="0"/>
              <a:t>. </a:t>
            </a:r>
          </a:p>
          <a:p>
            <a:endParaRPr lang="nl-NL" dirty="0" smtClean="0"/>
          </a:p>
          <a:p>
            <a:r>
              <a:rPr lang="nl-NL" dirty="0" smtClean="0"/>
              <a:t>Digitaal eens in de 6 weken bij elkaar (verschillende dagen)</a:t>
            </a:r>
          </a:p>
          <a:p>
            <a:r>
              <a:rPr lang="nl-NL" dirty="0" smtClean="0"/>
              <a:t>Fysiek 2x per jaar bij elkaar (eerste 11 oktober as)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1086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ons opviel en waar lopen we tegenaan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Organisaties (nog) niet zover </a:t>
            </a:r>
            <a:r>
              <a:rPr lang="nl-NL" dirty="0" smtClean="0"/>
              <a:t>zijn / open voorstaan (erkenning)</a:t>
            </a:r>
            <a:endParaRPr lang="nl-NL" dirty="0"/>
          </a:p>
          <a:p>
            <a:r>
              <a:rPr lang="nl-NL" dirty="0" smtClean="0"/>
              <a:t>Het is soms een taak erbij / soms een duidelijke functie (erkenning)</a:t>
            </a:r>
          </a:p>
          <a:p>
            <a:r>
              <a:rPr lang="nl-NL" dirty="0" smtClean="0"/>
              <a:t>Niveau verschil op kennis en kunde preventiemedewerkers</a:t>
            </a:r>
          </a:p>
          <a:p>
            <a:r>
              <a:rPr lang="nl-NL" dirty="0" smtClean="0"/>
              <a:t>Indeling in functiegebouwrijk, op schaal niveau</a:t>
            </a:r>
          </a:p>
          <a:p>
            <a:r>
              <a:rPr lang="nl-NL" dirty="0" smtClean="0"/>
              <a:t>Beschikbare tijd voor de taken/functie </a:t>
            </a:r>
          </a:p>
          <a:p>
            <a:r>
              <a:rPr lang="nl-NL" dirty="0" err="1" smtClean="0"/>
              <a:t>Rijksbreed</a:t>
            </a:r>
            <a:r>
              <a:rPr lang="nl-NL" dirty="0" smtClean="0"/>
              <a:t> dient georganiseerd te worden maar niet te implementeren is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(ongevallenregister inzien)</a:t>
            </a:r>
          </a:p>
          <a:p>
            <a:r>
              <a:rPr lang="nl-NL" dirty="0" smtClean="0"/>
              <a:t>Hybride werken en RI&amp;E</a:t>
            </a:r>
          </a:p>
          <a:p>
            <a:r>
              <a:rPr lang="nl-NL" dirty="0" smtClean="0"/>
              <a:t>Voor ons veel zenden is</a:t>
            </a:r>
          </a:p>
          <a:p>
            <a:r>
              <a:rPr lang="nl-NL" dirty="0" smtClean="0"/>
              <a:t>Wat hoort wel bij ons wat niet (zakelijke reisverzekering)</a:t>
            </a:r>
          </a:p>
          <a:p>
            <a:r>
              <a:rPr lang="nl-NL" dirty="0" smtClean="0"/>
              <a:t>Organisatie adviseur of juist coördinerende functie ( werkdruk)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			Dit alles heeft Tijd nodig, gun elkaar die tijd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7269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Vragen, suggesties...?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814" y="2210407"/>
            <a:ext cx="4112949" cy="396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/>
          <p:cNvSpPr/>
          <p:nvPr/>
        </p:nvSpPr>
        <p:spPr>
          <a:xfrm>
            <a:off x="233933" y="1233287"/>
            <a:ext cx="11380053" cy="540187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245276" y="3877683"/>
            <a:ext cx="2776099" cy="73047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Organisatieinrichting</a:t>
            </a:r>
            <a:r>
              <a:rPr lang="nl-NL" dirty="0" smtClean="0"/>
              <a:t>, loopbaan, opleiding etc.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2948873" y="3253267"/>
            <a:ext cx="1889212" cy="3779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Subjectieve druk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2006680" y="1990726"/>
            <a:ext cx="2788301" cy="73104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‘Klassieke’ </a:t>
            </a:r>
            <a:r>
              <a:rPr lang="nl-NL" dirty="0" err="1" smtClean="0"/>
              <a:t>arbo</a:t>
            </a:r>
            <a:endParaRPr lang="nl-NL" dirty="0" smtClean="0"/>
          </a:p>
          <a:p>
            <a:pPr algn="ctr"/>
            <a:r>
              <a:rPr lang="nl-NL" dirty="0" smtClean="0"/>
              <a:t>(chemische stoffen, beeldschermwerk </a:t>
            </a:r>
            <a:r>
              <a:rPr lang="nl-NL" dirty="0" err="1" smtClean="0"/>
              <a:t>etc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0" name="Pijl-rechts 9"/>
          <p:cNvSpPr/>
          <p:nvPr/>
        </p:nvSpPr>
        <p:spPr>
          <a:xfrm>
            <a:off x="3753838" y="4986725"/>
            <a:ext cx="1023923" cy="268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935625" y="3257231"/>
            <a:ext cx="1538320" cy="11424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 smtClean="0"/>
              <a:t>Energie-bronnen</a:t>
            </a:r>
            <a:r>
              <a:rPr lang="nl-NL" sz="1600" dirty="0" smtClean="0"/>
              <a:t> werk</a:t>
            </a:r>
            <a:endParaRPr lang="nl-NL" sz="1600" dirty="0"/>
          </a:p>
        </p:txBody>
      </p:sp>
      <p:sp>
        <p:nvSpPr>
          <p:cNvPr id="12" name="Ovaal 11"/>
          <p:cNvSpPr/>
          <p:nvPr/>
        </p:nvSpPr>
        <p:spPr>
          <a:xfrm>
            <a:off x="6935625" y="2019166"/>
            <a:ext cx="1538295" cy="11424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Stressoren / </a:t>
            </a:r>
            <a:r>
              <a:rPr lang="nl-NL" sz="1600" dirty="0" err="1" smtClean="0"/>
              <a:t>bloot-stelling</a:t>
            </a:r>
            <a:r>
              <a:rPr lang="nl-NL" sz="1600" dirty="0" smtClean="0"/>
              <a:t> </a:t>
            </a:r>
            <a:endParaRPr lang="nl-NL" sz="1600" dirty="0"/>
          </a:p>
        </p:txBody>
      </p:sp>
      <p:sp>
        <p:nvSpPr>
          <p:cNvPr id="13" name="Ovaal 12"/>
          <p:cNvSpPr/>
          <p:nvPr/>
        </p:nvSpPr>
        <p:spPr>
          <a:xfrm>
            <a:off x="7000474" y="4495296"/>
            <a:ext cx="1538295" cy="11424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 smtClean="0"/>
              <a:t>Persoon-lijke</a:t>
            </a:r>
            <a:r>
              <a:rPr lang="nl-NL" sz="1600" dirty="0" smtClean="0"/>
              <a:t> </a:t>
            </a:r>
            <a:r>
              <a:rPr lang="nl-NL" sz="1600" dirty="0" err="1" smtClean="0"/>
              <a:t>energie-bronnen</a:t>
            </a:r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>
            <a:off x="289112" y="2002773"/>
            <a:ext cx="1418665" cy="435095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Goede gesprek</a:t>
            </a:r>
          </a:p>
          <a:p>
            <a:pPr algn="ctr"/>
            <a:r>
              <a:rPr lang="nl-NL" dirty="0" smtClean="0"/>
              <a:t>Manager-medewerker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6096001" y="5774904"/>
            <a:ext cx="2073088" cy="59481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Bedrijfsgezondheids-zorg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2944815" y="2902111"/>
            <a:ext cx="1884180" cy="34742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Objectieve druk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2047224" y="2909638"/>
            <a:ext cx="891919" cy="72314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Werk-druk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2035022" y="4909913"/>
            <a:ext cx="2788301" cy="56139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Vitaliteit </a:t>
            </a:r>
            <a:endParaRPr lang="nl-NL" dirty="0"/>
          </a:p>
        </p:txBody>
      </p:sp>
      <p:cxnSp>
        <p:nvCxnSpPr>
          <p:cNvPr id="33" name="Rechte verbindingslijn 32"/>
          <p:cNvCxnSpPr>
            <a:stCxn id="5" idx="3"/>
          </p:cNvCxnSpPr>
          <p:nvPr/>
        </p:nvCxnSpPr>
        <p:spPr>
          <a:xfrm>
            <a:off x="4823323" y="2370618"/>
            <a:ext cx="14436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/>
          <p:nvPr/>
        </p:nvCxnSpPr>
        <p:spPr>
          <a:xfrm>
            <a:off x="6266985" y="2735853"/>
            <a:ext cx="460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/>
          <p:nvPr/>
        </p:nvCxnSpPr>
        <p:spPr>
          <a:xfrm>
            <a:off x="6266985" y="3806570"/>
            <a:ext cx="460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met pijl 56"/>
          <p:cNvCxnSpPr>
            <a:stCxn id="31" idx="3"/>
          </p:cNvCxnSpPr>
          <p:nvPr/>
        </p:nvCxnSpPr>
        <p:spPr>
          <a:xfrm flipV="1">
            <a:off x="4823323" y="5181824"/>
            <a:ext cx="1904612" cy="8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ijl-links, -rechts en -omhoog 57"/>
          <p:cNvSpPr/>
          <p:nvPr/>
        </p:nvSpPr>
        <p:spPr>
          <a:xfrm>
            <a:off x="1701608" y="5820923"/>
            <a:ext cx="4405042" cy="555905"/>
          </a:xfrm>
          <a:prstGeom prst="leftRightUp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8" name="Rechte verbindingslijn met pijl 67"/>
          <p:cNvCxnSpPr/>
          <p:nvPr/>
        </p:nvCxnSpPr>
        <p:spPr>
          <a:xfrm>
            <a:off x="8937702" y="3806570"/>
            <a:ext cx="417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4823323" y="3453244"/>
            <a:ext cx="14436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>
            <a:stCxn id="11" idx="6"/>
          </p:cNvCxnSpPr>
          <p:nvPr/>
        </p:nvCxnSpPr>
        <p:spPr>
          <a:xfrm>
            <a:off x="8538795" y="2573983"/>
            <a:ext cx="371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>
            <a:stCxn id="12" idx="6"/>
          </p:cNvCxnSpPr>
          <p:nvPr/>
        </p:nvCxnSpPr>
        <p:spPr>
          <a:xfrm>
            <a:off x="8538770" y="3806570"/>
            <a:ext cx="3710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>
            <a:stCxn id="13" idx="6"/>
          </p:cNvCxnSpPr>
          <p:nvPr/>
        </p:nvCxnSpPr>
        <p:spPr>
          <a:xfrm>
            <a:off x="8538769" y="5066506"/>
            <a:ext cx="398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/>
          <p:nvPr/>
        </p:nvCxnSpPr>
        <p:spPr>
          <a:xfrm>
            <a:off x="8909824" y="2573983"/>
            <a:ext cx="27878" cy="2492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vak 87"/>
          <p:cNvSpPr txBox="1"/>
          <p:nvPr/>
        </p:nvSpPr>
        <p:spPr>
          <a:xfrm>
            <a:off x="9525098" y="2631327"/>
            <a:ext cx="1462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Goed beleid / inspectie/ schoonmaak</a:t>
            </a:r>
            <a:endParaRPr lang="nl-NL" dirty="0"/>
          </a:p>
        </p:txBody>
      </p:sp>
      <p:sp>
        <p:nvSpPr>
          <p:cNvPr id="89" name="Tekstvak 88"/>
          <p:cNvSpPr txBox="1"/>
          <p:nvPr/>
        </p:nvSpPr>
        <p:spPr>
          <a:xfrm>
            <a:off x="9572328" y="3868464"/>
            <a:ext cx="1221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Duurzaam inzetbare </a:t>
            </a:r>
            <a:r>
              <a:rPr lang="nl-NL" dirty="0" err="1" smtClean="0"/>
              <a:t>medewer-kers</a:t>
            </a:r>
            <a:endParaRPr lang="nl-NL" dirty="0"/>
          </a:p>
        </p:txBody>
      </p:sp>
      <p:cxnSp>
        <p:nvCxnSpPr>
          <p:cNvPr id="4" name="Rechte verbindingslijn 3"/>
          <p:cNvCxnSpPr>
            <a:stCxn id="29" idx="3"/>
          </p:cNvCxnSpPr>
          <p:nvPr/>
        </p:nvCxnSpPr>
        <p:spPr>
          <a:xfrm>
            <a:off x="4828995" y="3075822"/>
            <a:ext cx="1437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266985" y="2370618"/>
            <a:ext cx="0" cy="705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266985" y="3453244"/>
            <a:ext cx="0" cy="375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endCxn id="6" idx="2"/>
          </p:cNvCxnSpPr>
          <p:nvPr/>
        </p:nvCxnSpPr>
        <p:spPr>
          <a:xfrm flipV="1">
            <a:off x="3886905" y="3631214"/>
            <a:ext cx="6574" cy="245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8274646" y="5774904"/>
            <a:ext cx="840442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BHV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1851852" y="4666371"/>
            <a:ext cx="3196558" cy="939719"/>
          </a:xfrm>
          <a:prstGeom prst="rect">
            <a:avLst/>
          </a:prstGeom>
          <a:noFill/>
          <a:ln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6021375" y="5606090"/>
            <a:ext cx="3422302" cy="98681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222630" y="6321863"/>
            <a:ext cx="13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PDCA</a:t>
            </a:r>
            <a:endParaRPr lang="nl-NL" dirty="0"/>
          </a:p>
        </p:txBody>
      </p:sp>
      <p:sp>
        <p:nvSpPr>
          <p:cNvPr id="38" name="Rechthoek 37"/>
          <p:cNvSpPr/>
          <p:nvPr/>
        </p:nvSpPr>
        <p:spPr>
          <a:xfrm>
            <a:off x="3881251" y="1448190"/>
            <a:ext cx="2776099" cy="73047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Inkoop, facilitair etc.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837350" y="1690688"/>
            <a:ext cx="3396343" cy="22435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3275286" y="5637716"/>
            <a:ext cx="1292773" cy="10534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4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 animBg="1"/>
      <p:bldP spid="17" grpId="0" animBg="1"/>
      <p:bldP spid="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37673"/>
            <a:ext cx="10515600" cy="4939290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Voorstel rondje</a:t>
            </a:r>
          </a:p>
          <a:p>
            <a:r>
              <a:rPr lang="nl-NL" dirty="0" smtClean="0"/>
              <a:t>Wat doet een preventiemedewerker</a:t>
            </a:r>
          </a:p>
          <a:p>
            <a:r>
              <a:rPr lang="nl-NL" dirty="0" smtClean="0"/>
              <a:t>Onafhankelijkheid preventiemedewerker</a:t>
            </a:r>
          </a:p>
          <a:p>
            <a:r>
              <a:rPr lang="nl-NL" dirty="0" smtClean="0"/>
              <a:t>Preventiestructuur Rijk</a:t>
            </a:r>
          </a:p>
          <a:p>
            <a:r>
              <a:rPr lang="nl-NL" dirty="0" smtClean="0"/>
              <a:t>Relatie tussen preventiemedewerkers</a:t>
            </a:r>
          </a:p>
          <a:p>
            <a:r>
              <a:rPr lang="nl-NL" dirty="0" smtClean="0"/>
              <a:t>Theorie wat is goed arbobeleid</a:t>
            </a:r>
          </a:p>
          <a:p>
            <a:r>
              <a:rPr lang="nl-NL" dirty="0" smtClean="0"/>
              <a:t>Praktijkcasus: Corona</a:t>
            </a:r>
          </a:p>
          <a:p>
            <a:r>
              <a:rPr lang="nl-NL" dirty="0" smtClean="0"/>
              <a:t>Arbo volwassenheid</a:t>
            </a:r>
          </a:p>
          <a:p>
            <a:r>
              <a:rPr lang="nl-NL" dirty="0" smtClean="0"/>
              <a:t>Relatie met medezeggenschap</a:t>
            </a:r>
          </a:p>
          <a:p>
            <a:r>
              <a:rPr lang="nl-NL" dirty="0" smtClean="0"/>
              <a:t>Vertaling zoals wij die willen zien</a:t>
            </a:r>
          </a:p>
          <a:p>
            <a:r>
              <a:rPr lang="nl-NL" dirty="0" smtClean="0"/>
              <a:t>Platforum (tactisch) preventiemedewerkers</a:t>
            </a:r>
          </a:p>
          <a:p>
            <a:r>
              <a:rPr lang="nl-NL" dirty="0" smtClean="0"/>
              <a:t>Wat ons opviel en waar lopen we tegenaan</a:t>
            </a:r>
          </a:p>
          <a:p>
            <a:r>
              <a:rPr lang="nl-NL" dirty="0" smtClean="0"/>
              <a:t>Vragen, suggesties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9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doet een preventiemedewerker?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932329" y="1882588"/>
            <a:ext cx="104214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Iedere werkgever is verplicht om ten minste één preventiemedewerker aan te stellen die hem bijstaat. ( zoals vermeld in artikel 13 lid 7 v.d. arbeidsomstandighedenwet)</a:t>
            </a:r>
          </a:p>
          <a:p>
            <a:endParaRPr lang="nl-NL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Preventiemedewerker verplicht per 1 juli 2017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(mede) opstellen van een risico-inventarisatie en –evaluatie (RI&amp;E);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a</a:t>
            </a:r>
            <a:r>
              <a:rPr lang="nl-NL" sz="2800" dirty="0" smtClean="0"/>
              <a:t>dviseren/samenwerken met medezeggenschap </a:t>
            </a:r>
            <a:r>
              <a:rPr lang="nl-NL" sz="2800" i="1" dirty="0" smtClean="0"/>
              <a:t>en de arbodienst/bedrijfsarts</a:t>
            </a:r>
            <a:r>
              <a:rPr lang="nl-NL" sz="28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(mede) uitvoeren van het plan van aanpak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2123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Onafhankelijkheid preventiemedewerker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altLang="nl-NL" dirty="0">
                <a:cs typeface="Arial" panose="020B0604020202020204" pitchFamily="34" charset="0"/>
              </a:rPr>
              <a:t>Werkgever stelt preventiemedewerker in gelegenheid om het werk “</a:t>
            </a:r>
            <a:r>
              <a:rPr lang="nl-NL" altLang="nl-NL" i="1" dirty="0">
                <a:cs typeface="Arial" panose="020B0604020202020204" pitchFamily="34" charset="0"/>
              </a:rPr>
              <a:t>zelfstandig en onafhankelijk</a:t>
            </a:r>
            <a:r>
              <a:rPr lang="nl-NL" altLang="nl-NL" dirty="0">
                <a:cs typeface="Arial" panose="020B0604020202020204" pitchFamily="34" charset="0"/>
              </a:rPr>
              <a:t>” uit te voeren (art. 13, lid 5 AW)</a:t>
            </a:r>
          </a:p>
          <a:p>
            <a:endParaRPr lang="nl-NL" altLang="nl-NL" dirty="0">
              <a:cs typeface="Arial" panose="020B0604020202020204" pitchFamily="34" charset="0"/>
            </a:endParaRPr>
          </a:p>
          <a:p>
            <a:r>
              <a:rPr lang="nl-NL" altLang="nl-NL" dirty="0">
                <a:cs typeface="Arial" panose="020B0604020202020204" pitchFamily="34" charset="0"/>
              </a:rPr>
              <a:t>Preventiemedewerkers verrichten hun werk “</a:t>
            </a:r>
            <a:r>
              <a:rPr lang="nl-NL" altLang="nl-NL" i="1" dirty="0">
                <a:cs typeface="Arial" panose="020B0604020202020204" pitchFamily="34" charset="0"/>
              </a:rPr>
              <a:t>met behoud van hun zelfstandigheid en van hun onafhankelijkheid ten opzichte van de werkgever</a:t>
            </a:r>
            <a:r>
              <a:rPr lang="nl-NL" altLang="nl-NL" dirty="0">
                <a:cs typeface="Arial" panose="020B0604020202020204" pitchFamily="34" charset="0"/>
              </a:rPr>
              <a:t>” (art. 13, lid 6 AW)</a:t>
            </a:r>
          </a:p>
          <a:p>
            <a:endParaRPr lang="nl-NL" altLang="nl-NL" dirty="0">
              <a:cs typeface="Arial" panose="020B0604020202020204" pitchFamily="34" charset="0"/>
            </a:endParaRPr>
          </a:p>
          <a:p>
            <a:r>
              <a:rPr lang="nl-NL" altLang="nl-NL" dirty="0">
                <a:cs typeface="Arial" panose="020B0604020202020204" pitchFamily="34" charset="0"/>
              </a:rPr>
              <a:t>Preventiemedewerker heeft benadelingsbescherming en geen ontslagbescherming (art. 21 WOR</a:t>
            </a:r>
            <a:r>
              <a:rPr lang="nl-NL" altLang="nl-NL" dirty="0" smtClean="0">
                <a:cs typeface="Arial" panose="020B0604020202020204" pitchFamily="34" charset="0"/>
              </a:rPr>
              <a:t>)</a:t>
            </a:r>
          </a:p>
          <a:p>
            <a:endParaRPr lang="nl-NL" altLang="nl-NL" dirty="0" smtClean="0">
              <a:cs typeface="Arial" panose="020B0604020202020204" pitchFamily="34" charset="0"/>
            </a:endParaRPr>
          </a:p>
          <a:p>
            <a:r>
              <a:rPr lang="nl-NL" altLang="nl-NL" dirty="0">
                <a:cs typeface="Arial" panose="020B0604020202020204" pitchFamily="34" charset="0"/>
              </a:rPr>
              <a:t>Instemmingsrecht OR m.b.t. persoon preventiemedewerker en positie binnen de organisatie (art. 13, lid 1 AW + art. 27, lid 1, onder d. WOR</a:t>
            </a:r>
            <a:r>
              <a:rPr lang="nl-NL" altLang="nl-NL" sz="2400" dirty="0" smtClean="0">
                <a:cs typeface="Arial" panose="020B0604020202020204" pitchFamily="34" charset="0"/>
              </a:rPr>
              <a:t>)</a:t>
            </a:r>
          </a:p>
          <a:p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73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Preventiestructuur Rijk?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Strategisch</a:t>
            </a:r>
          </a:p>
          <a:p>
            <a:r>
              <a:rPr lang="nl-NL" dirty="0" smtClean="0"/>
              <a:t>Tactisch</a:t>
            </a:r>
          </a:p>
          <a:p>
            <a:r>
              <a:rPr lang="nl-NL" dirty="0" smtClean="0"/>
              <a:t>Operationeel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UBR</a:t>
            </a:r>
          </a:p>
          <a:p>
            <a:r>
              <a:rPr lang="nl-NL" dirty="0" smtClean="0"/>
              <a:t>Platforum tactisch preventiemedewerkers</a:t>
            </a:r>
          </a:p>
          <a:p>
            <a:r>
              <a:rPr lang="nl-NL" dirty="0" smtClean="0"/>
              <a:t>Steviger </a:t>
            </a:r>
            <a:r>
              <a:rPr lang="nl-NL" dirty="0"/>
              <a:t>positie preventiemedewerker </a:t>
            </a:r>
            <a:r>
              <a:rPr lang="nl-NL" dirty="0" err="1"/>
              <a:t>nav</a:t>
            </a:r>
            <a:r>
              <a:rPr lang="nl-NL" dirty="0"/>
              <a:t> wijziging Arbowet 2017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564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Relatie preventiemedewerkers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1380" y="1825625"/>
            <a:ext cx="7149239" cy="4351338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148552" y="6298324"/>
            <a:ext cx="3271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Medewerkers met preventietaken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3609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93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Theorie </a:t>
            </a:r>
            <a:r>
              <a:rPr lang="nl-NL" dirty="0"/>
              <a:t>wat is </a:t>
            </a:r>
            <a:r>
              <a:rPr lang="nl-NL" dirty="0" smtClean="0"/>
              <a:t>goed </a:t>
            </a:r>
            <a:r>
              <a:rPr lang="nl-NL" dirty="0"/>
              <a:t>arbobeleid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19273" y="4562763"/>
            <a:ext cx="5273963" cy="1708727"/>
          </a:xfrm>
        </p:spPr>
        <p:txBody>
          <a:bodyPr>
            <a:normAutofit/>
          </a:bodyPr>
          <a:lstStyle/>
          <a:p>
            <a:r>
              <a:rPr lang="nl-NL" dirty="0" smtClean="0"/>
              <a:t>RI&amp;E</a:t>
            </a:r>
          </a:p>
          <a:p>
            <a:r>
              <a:rPr lang="nl-NL" dirty="0" smtClean="0"/>
              <a:t>PDCA cyclus</a:t>
            </a:r>
          </a:p>
          <a:p>
            <a:r>
              <a:rPr lang="nl-NL" dirty="0" smtClean="0"/>
              <a:t>LMRA (GBV)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Afbeelding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79055"/>
            <a:ext cx="5386542" cy="402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27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Arbo-volwassenheid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026024" y="2366682"/>
            <a:ext cx="5977" cy="29165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2026024" y="5271247"/>
            <a:ext cx="3627717" cy="1195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V="1">
            <a:off x="2026024" y="2719295"/>
            <a:ext cx="3269129" cy="2551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1097323" y="2442632"/>
            <a:ext cx="738664" cy="264213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dirty="0" smtClean="0"/>
              <a:t>Arbo-volwassenheid organisatie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988235" y="5468471"/>
            <a:ext cx="3328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Arbo-betrokkenheid organisatie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2181412" y="4715435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pathologisch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3388659" y="3735294"/>
            <a:ext cx="159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reactief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398682" y="2939819"/>
            <a:ext cx="179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p</a:t>
            </a:r>
            <a:r>
              <a:rPr lang="nl-NL" dirty="0" err="1" smtClean="0"/>
              <a:t>ro-actief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Praktijkcasus: Corona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strategisch preventiemedewerkers Rijk hebben in het ICOP een basis Corona RI&amp;E </a:t>
            </a:r>
          </a:p>
          <a:p>
            <a:r>
              <a:rPr lang="nl-NL" dirty="0" smtClean="0"/>
              <a:t>Deze basis is door UBR gebruikt om samen met de tactisch preventiemedewerkers te implementeren binnen de organisaties</a:t>
            </a:r>
          </a:p>
          <a:p>
            <a:r>
              <a:rPr lang="nl-NL" dirty="0" smtClean="0"/>
              <a:t>Per organisatie ontstond er een Corona RI&amp;E gericht op de organisatie</a:t>
            </a:r>
          </a:p>
          <a:p>
            <a:r>
              <a:rPr lang="nl-NL" dirty="0" smtClean="0"/>
              <a:t>Implementatie door de tactisch/operationeel preventiemedewerkers </a:t>
            </a:r>
          </a:p>
          <a:p>
            <a:pPr marL="0" indent="0">
              <a:buNone/>
            </a:pPr>
            <a:r>
              <a:rPr lang="nl-NL" dirty="0"/>
              <a:t>	(</a:t>
            </a:r>
            <a:r>
              <a:rPr lang="nl-NL" dirty="0" smtClean="0"/>
              <a:t>desgewenst/noodzakelijkerwijs Kerndeskundige </a:t>
            </a:r>
            <a:r>
              <a:rPr lang="nl-NL" dirty="0"/>
              <a:t>UBR)</a:t>
            </a:r>
          </a:p>
        </p:txBody>
      </p:sp>
    </p:spTree>
    <p:extLst>
      <p:ext uri="{BB962C8B-B14F-4D97-AF65-F5344CB8AC3E}">
        <p14:creationId xmlns:p14="http://schemas.microsoft.com/office/powerpoint/2010/main" val="17900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Breedbeeld</PresentationFormat>
  <Paragraphs>119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Preventiecyclus Rijk  van Strategisch naar Tactisch </vt:lpstr>
      <vt:lpstr>Inhoud</vt:lpstr>
      <vt:lpstr>Wat doet een preventiemedewerker?</vt:lpstr>
      <vt:lpstr>Onafhankelijkheid preventiemedewerker</vt:lpstr>
      <vt:lpstr>Preventiestructuur Rijk?</vt:lpstr>
      <vt:lpstr>Relatie preventiemedewerkers</vt:lpstr>
      <vt:lpstr>  Theorie wat is goed arbobeleid  </vt:lpstr>
      <vt:lpstr>Arbo-volwassenheid</vt:lpstr>
      <vt:lpstr>Praktijkcasus: Corona</vt:lpstr>
      <vt:lpstr>PowerPoint-presentatie</vt:lpstr>
      <vt:lpstr>Relatie met medezeggenschap</vt:lpstr>
      <vt:lpstr>Vertaling zoals wij die willen zien</vt:lpstr>
      <vt:lpstr>Platforum (Tactisch) preventiemedewerkers</vt:lpstr>
      <vt:lpstr>Wat ons opviel en waar lopen we tegenaan</vt:lpstr>
      <vt:lpstr>Vragen, suggesties...?</vt:lpstr>
      <vt:lpstr>PowerPoint-presentatie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Strategisch preventiemedewerker</dc:title>
  <dc:creator>Stegen, E. van der</dc:creator>
  <cp:lastModifiedBy>Crielaard, Anna</cp:lastModifiedBy>
  <cp:revision>33</cp:revision>
  <dcterms:created xsi:type="dcterms:W3CDTF">2020-11-27T15:00:48Z</dcterms:created>
  <dcterms:modified xsi:type="dcterms:W3CDTF">2022-06-30T09:11:02Z</dcterms:modified>
</cp:coreProperties>
</file>