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4"/>
  </p:sldMasterIdLst>
  <p:notesMasterIdLst>
    <p:notesMasterId r:id="rId16"/>
  </p:notesMasterIdLst>
  <p:sldIdLst>
    <p:sldId id="295" r:id="rId5"/>
    <p:sldId id="294" r:id="rId6"/>
    <p:sldId id="292" r:id="rId7"/>
    <p:sldId id="296" r:id="rId8"/>
    <p:sldId id="278" r:id="rId9"/>
    <p:sldId id="297" r:id="rId10"/>
    <p:sldId id="298" r:id="rId11"/>
    <p:sldId id="299" r:id="rId12"/>
    <p:sldId id="300" r:id="rId13"/>
    <p:sldId id="301" r:id="rId14"/>
    <p:sldId id="302" r:id="rId15"/>
  </p:sldIdLst>
  <p:sldSz cx="12192000" cy="6858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2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6913B5-8154-4379-A87A-6B5661422749}" type="datetimeFigureOut">
              <a:rPr lang="nl-NL" smtClean="0"/>
              <a:t>28-5-2025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B765AD-A235-49EC-8C0F-2889E736209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34313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40C44-C5BB-4CC9-8E86-42179912A768}" type="datetimeFigureOut">
              <a:rPr lang="nl-NL" smtClean="0"/>
              <a:t>28-5-2025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807F3-72FF-42B8-9DBD-23B86AFD74E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73126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40C44-C5BB-4CC9-8E86-42179912A768}" type="datetimeFigureOut">
              <a:rPr lang="nl-NL" smtClean="0"/>
              <a:t>28-5-2025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807F3-72FF-42B8-9DBD-23B86AFD74E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79685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40C44-C5BB-4CC9-8E86-42179912A768}" type="datetimeFigureOut">
              <a:rPr lang="nl-NL" smtClean="0"/>
              <a:t>28-5-2025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807F3-72FF-42B8-9DBD-23B86AFD74E0}" type="slidenum">
              <a:rPr lang="nl-NL" smtClean="0"/>
              <a:t>‹nr.›</a:t>
            </a:fld>
            <a:endParaRPr lang="nl-N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389002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40C44-C5BB-4CC9-8E86-42179912A768}" type="datetimeFigureOut">
              <a:rPr lang="nl-NL" smtClean="0"/>
              <a:t>28-5-2025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807F3-72FF-42B8-9DBD-23B86AFD74E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253101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40C44-C5BB-4CC9-8E86-42179912A768}" type="datetimeFigureOut">
              <a:rPr lang="nl-NL" smtClean="0"/>
              <a:t>28-5-2025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807F3-72FF-42B8-9DBD-23B86AFD74E0}" type="slidenum">
              <a:rPr lang="nl-NL" smtClean="0"/>
              <a:t>‹nr.›</a:t>
            </a:fld>
            <a:endParaRPr lang="nl-N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888550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40C44-C5BB-4CC9-8E86-42179912A768}" type="datetimeFigureOut">
              <a:rPr lang="nl-NL" smtClean="0"/>
              <a:t>28-5-2025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807F3-72FF-42B8-9DBD-23B86AFD74E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803485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40C44-C5BB-4CC9-8E86-42179912A768}" type="datetimeFigureOut">
              <a:rPr lang="nl-NL" smtClean="0"/>
              <a:t>28-5-2025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807F3-72FF-42B8-9DBD-23B86AFD74E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409600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40C44-C5BB-4CC9-8E86-42179912A768}" type="datetimeFigureOut">
              <a:rPr lang="nl-NL" smtClean="0"/>
              <a:t>28-5-2025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807F3-72FF-42B8-9DBD-23B86AFD74E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01150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40C44-C5BB-4CC9-8E86-42179912A768}" type="datetimeFigureOut">
              <a:rPr lang="nl-NL" smtClean="0"/>
              <a:t>28-5-2025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807F3-72FF-42B8-9DBD-23B86AFD74E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94368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40C44-C5BB-4CC9-8E86-42179912A768}" type="datetimeFigureOut">
              <a:rPr lang="nl-NL" smtClean="0"/>
              <a:t>28-5-2025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807F3-72FF-42B8-9DBD-23B86AFD74E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56775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40C44-C5BB-4CC9-8E86-42179912A768}" type="datetimeFigureOut">
              <a:rPr lang="nl-NL" smtClean="0"/>
              <a:t>28-5-2025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807F3-72FF-42B8-9DBD-23B86AFD74E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02280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40C44-C5BB-4CC9-8E86-42179912A768}" type="datetimeFigureOut">
              <a:rPr lang="nl-NL" smtClean="0"/>
              <a:t>28-5-2025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807F3-72FF-42B8-9DBD-23B86AFD74E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5018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40C44-C5BB-4CC9-8E86-42179912A768}" type="datetimeFigureOut">
              <a:rPr lang="nl-NL" smtClean="0"/>
              <a:t>28-5-2025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807F3-72FF-42B8-9DBD-23B86AFD74E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5926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40C44-C5BB-4CC9-8E86-42179912A768}" type="datetimeFigureOut">
              <a:rPr lang="nl-NL" smtClean="0"/>
              <a:t>28-5-2025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807F3-72FF-42B8-9DBD-23B86AFD74E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1392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40C44-C5BB-4CC9-8E86-42179912A768}" type="datetimeFigureOut">
              <a:rPr lang="nl-NL" smtClean="0"/>
              <a:t>28-5-2025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807F3-72FF-42B8-9DBD-23B86AFD74E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10225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40C44-C5BB-4CC9-8E86-42179912A768}" type="datetimeFigureOut">
              <a:rPr lang="nl-NL" smtClean="0"/>
              <a:t>28-5-2025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807F3-72FF-42B8-9DBD-23B86AFD74E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85946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40C44-C5BB-4CC9-8E86-42179912A768}" type="datetimeFigureOut">
              <a:rPr lang="nl-NL" smtClean="0"/>
              <a:t>28-5-2025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9C5807F3-72FF-42B8-9DBD-23B86AFD74E0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AD7B3CAD-2CC8-1158-5E8B-D2195BEB9CC4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63500" y="63500"/>
            <a:ext cx="592138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nl-NL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TLP GREEN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1756F377-601E-B2BF-694F-87DF826F4A2A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63500" y="6642100"/>
            <a:ext cx="760413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nl-NL" sz="1000">
                <a:solidFill>
                  <a:srgbClr val="000000">
                    <a:alpha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 gebruik</a:t>
            </a:r>
          </a:p>
        </p:txBody>
      </p:sp>
    </p:spTree>
    <p:extLst>
      <p:ext uri="{BB962C8B-B14F-4D97-AF65-F5344CB8AC3E}">
        <p14:creationId xmlns:p14="http://schemas.microsoft.com/office/powerpoint/2010/main" val="3379078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08CAB50-C844-4C0D-EA28-E3027FE716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7959" y="1127760"/>
            <a:ext cx="4845801" cy="5055870"/>
          </a:xfrm>
        </p:spPr>
        <p:txBody>
          <a:bodyPr anchor="ctr">
            <a:normAutofit fontScale="92500" lnSpcReduction="10000"/>
          </a:bodyPr>
          <a:lstStyle/>
          <a:p>
            <a:pPr marL="0" indent="0">
              <a:buNone/>
            </a:pPr>
            <a:r>
              <a:rPr lang="nl-NL" sz="3100" b="1" dirty="0" err="1"/>
              <a:t>ASpiratie</a:t>
            </a:r>
            <a:r>
              <a:rPr lang="nl-NL" sz="3100" b="1" dirty="0"/>
              <a:t> Rijk</a:t>
            </a:r>
            <a:r>
              <a:rPr lang="nl-NL" sz="3100" dirty="0"/>
              <a:t>, het </a:t>
            </a:r>
            <a:r>
              <a:rPr lang="nl-NL" sz="3100" dirty="0" err="1"/>
              <a:t>netwerkvoor</a:t>
            </a:r>
            <a:r>
              <a:rPr lang="nl-NL" sz="3100" dirty="0"/>
              <a:t> ambtelijk secretarissen, medezeggenschaps-adviseurs en ondersteuners van de medezeggenschap binnen de Rijksoverheid</a:t>
            </a:r>
          </a:p>
          <a:p>
            <a:pPr marL="0" indent="0" algn="ctr">
              <a:buNone/>
            </a:pPr>
            <a:endParaRPr lang="nl-NL" sz="1900" dirty="0"/>
          </a:p>
          <a:p>
            <a:r>
              <a:rPr lang="nl-NL" sz="1900" dirty="0"/>
              <a:t>Wie zijn wij? </a:t>
            </a:r>
          </a:p>
          <a:p>
            <a:pPr lvl="1"/>
            <a:r>
              <a:rPr lang="nl-NL" sz="1900" dirty="0"/>
              <a:t>Karin van Logtestijn</a:t>
            </a:r>
          </a:p>
          <a:p>
            <a:pPr lvl="1"/>
            <a:r>
              <a:rPr lang="nl-NL" sz="1900" dirty="0"/>
              <a:t>Marisca van Ommen</a:t>
            </a:r>
          </a:p>
          <a:p>
            <a:pPr lvl="1"/>
            <a:r>
              <a:rPr lang="nl-NL" sz="1900" dirty="0"/>
              <a:t>Anna Crielaard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26AA249C-8F9A-71B3-1ACF-593D6E1D901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224" t="13678" r="6764"/>
          <a:stretch/>
        </p:blipFill>
        <p:spPr>
          <a:xfrm>
            <a:off x="323060" y="1347019"/>
            <a:ext cx="4246952" cy="3519949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6E53B686-0246-8DF8-66E3-EC672F0284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220" y="0"/>
            <a:ext cx="289560" cy="112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46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D807D7EA-02BE-1D48-DAC8-F7B835B1B9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804" y="321734"/>
            <a:ext cx="3873560" cy="290517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8A8401BD-1C1D-32E8-8D5F-AC1068686B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210" y="3631096"/>
            <a:ext cx="3680746" cy="2760560"/>
          </a:xfrm>
          <a:prstGeom prst="rect">
            <a:avLst/>
          </a:prstGeom>
        </p:spPr>
      </p:pic>
      <p:sp>
        <p:nvSpPr>
          <p:cNvPr id="25" name="Rectangle 20">
            <a:extLst>
              <a:ext uri="{FF2B5EF4-FFF2-40B4-BE49-F238E27FC236}">
                <a16:creationId xmlns:a16="http://schemas.microsoft.com/office/drawing/2014/main" id="{799448F2-0E5B-42DA-B2D1-11A14E947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50280" y="0"/>
            <a:ext cx="9144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2">
            <a:extLst>
              <a:ext uri="{FF2B5EF4-FFF2-40B4-BE49-F238E27FC236}">
                <a16:creationId xmlns:a16="http://schemas.microsoft.com/office/drawing/2014/main" id="{4E8A7552-20E1-4F34-ADAB-C1DB6634D4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383280"/>
            <a:ext cx="6126480" cy="914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D8A4ED2-5FF9-867A-A2BB-411301761DE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195" y="321734"/>
            <a:ext cx="4552441" cy="6069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6478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EE03B3E0-D9B9-4F1A-9812-A7355B7B02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9BA27CEE-3815-49F6-8643-5F6FB96BAD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C0D7093C-4503-4CF4-810D-EB661391DC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ectangle 23">
              <a:extLst>
                <a:ext uri="{FF2B5EF4-FFF2-40B4-BE49-F238E27FC236}">
                  <a16:creationId xmlns:a16="http://schemas.microsoft.com/office/drawing/2014/main" id="{C30618F8-0DCC-4C1C-88D0-59E8602606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NL"/>
            </a:p>
          </p:txBody>
        </p:sp>
        <p:sp>
          <p:nvSpPr>
            <p:cNvPr id="34" name="Rectangle 25">
              <a:extLst>
                <a:ext uri="{FF2B5EF4-FFF2-40B4-BE49-F238E27FC236}">
                  <a16:creationId xmlns:a16="http://schemas.microsoft.com/office/drawing/2014/main" id="{0F3CF4D8-6017-4C29-A1D8-6DAFBB1C6E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NL"/>
            </a:p>
          </p:txBody>
        </p:sp>
        <p:sp>
          <p:nvSpPr>
            <p:cNvPr id="35" name="Isosceles Triangle 34">
              <a:extLst>
                <a:ext uri="{FF2B5EF4-FFF2-40B4-BE49-F238E27FC236}">
                  <a16:creationId xmlns:a16="http://schemas.microsoft.com/office/drawing/2014/main" id="{A37BCDE0-5FAF-4209-9FA3-794A2B5DDE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NL"/>
            </a:p>
          </p:txBody>
        </p:sp>
        <p:sp>
          <p:nvSpPr>
            <p:cNvPr id="36" name="Rectangle 27">
              <a:extLst>
                <a:ext uri="{FF2B5EF4-FFF2-40B4-BE49-F238E27FC236}">
                  <a16:creationId xmlns:a16="http://schemas.microsoft.com/office/drawing/2014/main" id="{98A02AB4-6E02-4D3B-8870-8514B0C644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NL"/>
            </a:p>
          </p:txBody>
        </p:sp>
        <p:sp>
          <p:nvSpPr>
            <p:cNvPr id="37" name="Rectangle 28">
              <a:extLst>
                <a:ext uri="{FF2B5EF4-FFF2-40B4-BE49-F238E27FC236}">
                  <a16:creationId xmlns:a16="http://schemas.microsoft.com/office/drawing/2014/main" id="{D9D828DA-DDB7-4A18-9848-EF37BCF503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NL"/>
            </a:p>
          </p:txBody>
        </p:sp>
        <p:sp>
          <p:nvSpPr>
            <p:cNvPr id="38" name="Rectangle 29">
              <a:extLst>
                <a:ext uri="{FF2B5EF4-FFF2-40B4-BE49-F238E27FC236}">
                  <a16:creationId xmlns:a16="http://schemas.microsoft.com/office/drawing/2014/main" id="{3339A0A2-79B6-4EC4-9DFF-4F6E6B4B68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NL"/>
            </a:p>
          </p:txBody>
        </p:sp>
        <p:sp>
          <p:nvSpPr>
            <p:cNvPr id="39" name="Isosceles Triangle 38">
              <a:extLst>
                <a:ext uri="{FF2B5EF4-FFF2-40B4-BE49-F238E27FC236}">
                  <a16:creationId xmlns:a16="http://schemas.microsoft.com/office/drawing/2014/main" id="{9C0924D1-CD17-4624-BB56-E976C0BED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NL"/>
            </a:p>
          </p:txBody>
        </p:sp>
        <p:sp>
          <p:nvSpPr>
            <p:cNvPr id="40" name="Isosceles Triangle 39">
              <a:extLst>
                <a:ext uri="{FF2B5EF4-FFF2-40B4-BE49-F238E27FC236}">
                  <a16:creationId xmlns:a16="http://schemas.microsoft.com/office/drawing/2014/main" id="{24C9959A-9917-44E7-8438-FC446D193B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NL"/>
            </a:p>
          </p:txBody>
        </p:sp>
      </p:grpSp>
      <p:pic>
        <p:nvPicPr>
          <p:cNvPr id="9" name="Afbeelding 8">
            <a:extLst>
              <a:ext uri="{FF2B5EF4-FFF2-40B4-BE49-F238E27FC236}">
                <a16:creationId xmlns:a16="http://schemas.microsoft.com/office/drawing/2014/main" id="{CBF0DE19-5286-2E13-6C87-5E500599F0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989" y="325269"/>
            <a:ext cx="4340877" cy="2441743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48010AA3-7B44-994D-DA06-3B63F87ED2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726" y="325269"/>
            <a:ext cx="4340878" cy="2441743"/>
          </a:xfrm>
          <a:prstGeom prst="rect">
            <a:avLst/>
          </a:prstGeom>
        </p:spPr>
      </p:pic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30C8F57A-2562-6C6C-0494-DDEF7091EC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877" y="3048000"/>
            <a:ext cx="5691955" cy="320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42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8398F8-B68F-4927-F665-CB2B96232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53" y="1179151"/>
            <a:ext cx="3300646" cy="4463889"/>
          </a:xfrm>
        </p:spPr>
        <p:txBody>
          <a:bodyPr anchor="ctr">
            <a:normAutofit/>
          </a:bodyPr>
          <a:lstStyle/>
          <a:p>
            <a:r>
              <a:rPr lang="nl-NL" dirty="0"/>
              <a:t>Wat gaan we doen in deze 45 minuten?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08CAB50-C844-4C0D-EA28-E3027FE716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8145" y="573361"/>
            <a:ext cx="6084975" cy="5287743"/>
          </a:xfrm>
        </p:spPr>
        <p:txBody>
          <a:bodyPr anchor="ctr">
            <a:normAutofit fontScale="92500" lnSpcReduction="10000"/>
          </a:bodyPr>
          <a:lstStyle/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r>
              <a:rPr lang="nl-NL" sz="2400" dirty="0"/>
              <a:t>Wat is </a:t>
            </a:r>
            <a:r>
              <a:rPr lang="nl-NL" sz="2400"/>
              <a:t>strategische MZ? </a:t>
            </a:r>
            <a:endParaRPr lang="nl-NL" sz="2400" dirty="0"/>
          </a:p>
          <a:p>
            <a:endParaRPr lang="nl-NL" sz="2400" dirty="0"/>
          </a:p>
          <a:p>
            <a:r>
              <a:rPr lang="nl-NL" sz="2400"/>
              <a:t>Rol AS/adviseur/ondersteuner</a:t>
            </a:r>
            <a:endParaRPr lang="nl-NL" sz="2400" dirty="0"/>
          </a:p>
          <a:p>
            <a:endParaRPr lang="nl-NL" sz="2400" dirty="0"/>
          </a:p>
          <a:p>
            <a:r>
              <a:rPr lang="nl-NL" sz="2400" dirty="0"/>
              <a:t>Uiteen in groepjes</a:t>
            </a:r>
            <a:r>
              <a:rPr lang="nl-NL" sz="2400"/>
              <a:t>: </a:t>
            </a:r>
          </a:p>
          <a:p>
            <a:pPr lvl="1"/>
            <a:r>
              <a:rPr lang="nl-NL" sz="2200"/>
              <a:t>hoe </a:t>
            </a:r>
            <a:r>
              <a:rPr lang="nl-NL" sz="2200" dirty="0"/>
              <a:t>kun je invulling geven aan je rol als AS bij strategische MZ?</a:t>
            </a:r>
          </a:p>
          <a:p>
            <a:endParaRPr lang="nl-NL" sz="2400" dirty="0"/>
          </a:p>
          <a:p>
            <a:r>
              <a:rPr lang="nl-NL" sz="2400" dirty="0"/>
              <a:t>Plenaire terugkoppeling en afsluiting</a:t>
            </a:r>
          </a:p>
          <a:p>
            <a:endParaRPr lang="nl-NL" sz="2400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91C7D12-9947-9419-CA20-4FB221BBB6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3750" y="5009745"/>
            <a:ext cx="2698250" cy="1797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943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8398F8-B68F-4927-F665-CB2B96232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498" y="1197055"/>
            <a:ext cx="1901779" cy="4463889"/>
          </a:xfrm>
        </p:spPr>
        <p:txBody>
          <a:bodyPr anchor="ctr">
            <a:normAutofit/>
          </a:bodyPr>
          <a:lstStyle/>
          <a:p>
            <a:r>
              <a:rPr lang="nl-NL" dirty="0"/>
              <a:t>Wat vraagt het?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08CAB50-C844-4C0D-EA28-E3027FE716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7551" y="-361507"/>
            <a:ext cx="6498670" cy="7219507"/>
          </a:xfrm>
        </p:spPr>
        <p:txBody>
          <a:bodyPr anchor="ctr">
            <a:normAutofit/>
          </a:bodyPr>
          <a:lstStyle/>
          <a:p>
            <a:r>
              <a:rPr lang="nl-NL" sz="2400" dirty="0"/>
              <a:t>Visie, speerpunten, prioriteiten</a:t>
            </a:r>
          </a:p>
          <a:p>
            <a:pPr marL="0" indent="0">
              <a:buNone/>
            </a:pPr>
            <a:endParaRPr lang="nl-NL" sz="2400" dirty="0"/>
          </a:p>
          <a:p>
            <a:r>
              <a:rPr lang="nl-NL" sz="2400" dirty="0"/>
              <a:t>Focus op strategische onderwerpen, afscheid van stokpaardjes</a:t>
            </a:r>
          </a:p>
          <a:p>
            <a:endParaRPr lang="nl-NL" sz="2400" dirty="0"/>
          </a:p>
          <a:p>
            <a:r>
              <a:rPr lang="nl-NL" sz="2400" dirty="0"/>
              <a:t>Centrale vraag is niet “wat vinden we hiervan?” maar “wat willen we hiermee bereiken?”</a:t>
            </a:r>
          </a:p>
          <a:p>
            <a:pPr marL="0" indent="0">
              <a:buNone/>
            </a:pPr>
            <a:endParaRPr lang="nl-NL" sz="2400" dirty="0"/>
          </a:p>
          <a:p>
            <a:r>
              <a:rPr lang="nl-NL" sz="2400" dirty="0"/>
              <a:t>Enige onderhandelingsvaardigheden; kennis van het voeren van een dialoog</a:t>
            </a:r>
          </a:p>
          <a:p>
            <a:pPr marL="0" indent="0">
              <a:buNone/>
            </a:pPr>
            <a:endParaRPr lang="nl-NL" sz="2400" dirty="0"/>
          </a:p>
          <a:p>
            <a:r>
              <a:rPr lang="nl-NL" sz="2400" dirty="0"/>
              <a:t>‘taal van de bestuurder’ kunnen spreken</a:t>
            </a:r>
          </a:p>
        </p:txBody>
      </p:sp>
      <p:pic>
        <p:nvPicPr>
          <p:cNvPr id="5" name="Afbeelding 4" descr="Die Spiegelburg - Stokpaardje met geluid - Spruit kids conceptstore">
            <a:extLst>
              <a:ext uri="{FF2B5EF4-FFF2-40B4-BE49-F238E27FC236}">
                <a16:creationId xmlns:a16="http://schemas.microsoft.com/office/drawing/2014/main" id="{2E2B5257-CDE5-B8D0-CF3B-0B8877B41E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8184" y="1303021"/>
            <a:ext cx="803454" cy="109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Hawke Nature-Trek 10x42 Binoculars">
            <a:extLst>
              <a:ext uri="{FF2B5EF4-FFF2-40B4-BE49-F238E27FC236}">
                <a16:creationId xmlns:a16="http://schemas.microsoft.com/office/drawing/2014/main" id="{89885026-BEAD-A26A-F23C-92F040D26C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4270" y="368505"/>
            <a:ext cx="991283" cy="55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ownload Bull'S Eye, Target, Object. Royalty-Free Vector Graphic - Pixabay">
            <a:extLst>
              <a:ext uri="{FF2B5EF4-FFF2-40B4-BE49-F238E27FC236}">
                <a16:creationId xmlns:a16="http://schemas.microsoft.com/office/drawing/2014/main" id="{2871BE0E-7E5D-FD19-EF56-4D08E0ED05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534" y="2742246"/>
            <a:ext cx="686753" cy="686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layground Spring Horse Seesaw From Playdale">
            <a:extLst>
              <a:ext uri="{FF2B5EF4-FFF2-40B4-BE49-F238E27FC236}">
                <a16:creationId xmlns:a16="http://schemas.microsoft.com/office/drawing/2014/main" id="{8E1FAE0D-BD76-A508-FF36-AA3DE62F14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255" y="4149090"/>
            <a:ext cx="1195388" cy="95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8" descr="Aluminium koffer met voorgesneden schuimrubber - Manutan Expert">
            <a:extLst>
              <a:ext uri="{FF2B5EF4-FFF2-40B4-BE49-F238E27FC236}">
                <a16:creationId xmlns:a16="http://schemas.microsoft.com/office/drawing/2014/main" id="{FFC2AFFE-49C7-345C-5F2C-DA7ABFA0933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45536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AutoShape 10" descr="Aluminium koffer met voorgesneden schuimrubber - Manutan Expert">
            <a:extLst>
              <a:ext uri="{FF2B5EF4-FFF2-40B4-BE49-F238E27FC236}">
                <a16:creationId xmlns:a16="http://schemas.microsoft.com/office/drawing/2014/main" id="{5237889F-B0B5-4686-E7F4-A3D4B6AA1A6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97936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8" name="Afbeelding 7" descr="Brown business suitcase icon Royalty Free Vector Image">
            <a:extLst>
              <a:ext uri="{FF2B5EF4-FFF2-40B4-BE49-F238E27FC236}">
                <a16:creationId xmlns:a16="http://schemas.microsoft.com/office/drawing/2014/main" id="{A3ACD23A-52AC-93B0-0BE7-8AC52750DEE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30" t="11420" r="14245" b="18827"/>
          <a:stretch/>
        </p:blipFill>
        <p:spPr bwMode="auto">
          <a:xfrm>
            <a:off x="2453952" y="5434485"/>
            <a:ext cx="907686" cy="82054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8523B613-40AD-4BDB-C084-9556D166864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3750" y="5009745"/>
            <a:ext cx="2698250" cy="1797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598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8398F8-B68F-4927-F665-CB2B96232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289" y="1197054"/>
            <a:ext cx="2033081" cy="4463889"/>
          </a:xfrm>
        </p:spPr>
        <p:txBody>
          <a:bodyPr anchor="ctr">
            <a:normAutofit/>
          </a:bodyPr>
          <a:lstStyle/>
          <a:p>
            <a:r>
              <a:rPr lang="nl-NL" dirty="0"/>
              <a:t>Wat vraagt het?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08CAB50-C844-4C0D-EA28-E3027FE716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3365" y="-361507"/>
            <a:ext cx="5975601" cy="7219507"/>
          </a:xfrm>
        </p:spPr>
        <p:txBody>
          <a:bodyPr anchor="ctr">
            <a:normAutofit/>
          </a:bodyPr>
          <a:lstStyle/>
          <a:p>
            <a:r>
              <a:rPr lang="nl-NL" sz="2400" dirty="0"/>
              <a:t>Erkenning rol relatie en </a:t>
            </a:r>
            <a:br>
              <a:rPr lang="nl-NL" sz="2400" dirty="0"/>
            </a:br>
            <a:r>
              <a:rPr lang="nl-NL" sz="2400" dirty="0"/>
              <a:t>– soms – informele contacten</a:t>
            </a:r>
          </a:p>
          <a:p>
            <a:endParaRPr lang="nl-NL" sz="2400" dirty="0"/>
          </a:p>
          <a:p>
            <a:r>
              <a:rPr lang="nl-NL" sz="2400" dirty="0"/>
              <a:t>Meerwaarde voor OR aan bestuurder duidelijk maken</a:t>
            </a:r>
          </a:p>
          <a:p>
            <a:endParaRPr lang="nl-NL" sz="2400" dirty="0"/>
          </a:p>
          <a:p>
            <a:r>
              <a:rPr lang="nl-NL" sz="2400" dirty="0"/>
              <a:t>Ieders talenten inzetten, competentieontwikkeling</a:t>
            </a:r>
          </a:p>
          <a:p>
            <a:endParaRPr lang="nl-NL" sz="2400" dirty="0"/>
          </a:p>
          <a:p>
            <a:r>
              <a:rPr lang="nl-NL" sz="2400" dirty="0"/>
              <a:t>Netwerk van deskundigheid</a:t>
            </a:r>
          </a:p>
          <a:p>
            <a:endParaRPr lang="nl-NL" sz="2400" dirty="0"/>
          </a:p>
          <a:p>
            <a:r>
              <a:rPr lang="nl-NL" sz="2400" dirty="0"/>
              <a:t>Realisme: welke invloed is mogelijk met de kennis/ervaring die we hebben?</a:t>
            </a:r>
          </a:p>
        </p:txBody>
      </p:sp>
      <p:pic>
        <p:nvPicPr>
          <p:cNvPr id="2050" name="Picture 2" descr="OIGUMR Oval Small Wall Mirror Vintage Hanging Mirrors for Bedroom Living  Room Dresser Decor (Gold,Frame Size:12&quot;x8&quot;) : Amazon.nl: Home &amp; Kitchen">
            <a:extLst>
              <a:ext uri="{FF2B5EF4-FFF2-40B4-BE49-F238E27FC236}">
                <a16:creationId xmlns:a16="http://schemas.microsoft.com/office/drawing/2014/main" id="{028036D3-30F4-043E-247D-373D9536D1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020" y="5306565"/>
            <a:ext cx="647257" cy="922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he Human Network: How Connectivity Will Change Lives">
            <a:extLst>
              <a:ext uri="{FF2B5EF4-FFF2-40B4-BE49-F238E27FC236}">
                <a16:creationId xmlns:a16="http://schemas.microsoft.com/office/drawing/2014/main" id="{EB279CAD-CE63-550C-8413-C9B4F17048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034" y="4068978"/>
            <a:ext cx="922686" cy="922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Two Puzzle Pieces Stock Illustrations – 4,329 Two Puzzle Pieces Stock  Illustrations, Vectors &amp; Clipart - Dreamstime">
            <a:extLst>
              <a:ext uri="{FF2B5EF4-FFF2-40B4-BE49-F238E27FC236}">
                <a16:creationId xmlns:a16="http://schemas.microsoft.com/office/drawing/2014/main" id="{2D14137B-0D03-5801-045C-22EBC0931C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899" y="2789022"/>
            <a:ext cx="1439434" cy="1009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Afbeeldingen over Gift – Blader in stockfoto's, vectoren en video's over  27,290,648 | Adobe Stock">
            <a:extLst>
              <a:ext uri="{FF2B5EF4-FFF2-40B4-BE49-F238E27FC236}">
                <a16:creationId xmlns:a16="http://schemas.microsoft.com/office/drawing/2014/main" id="{C5422523-84B9-E81F-6D92-6512C9A7C7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654" y="1514099"/>
            <a:ext cx="1439434" cy="957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Data relevance may not cut it with consumers, but reciprocity just might |  Data | Campaign Asia">
            <a:extLst>
              <a:ext uri="{FF2B5EF4-FFF2-40B4-BE49-F238E27FC236}">
                <a16:creationId xmlns:a16="http://schemas.microsoft.com/office/drawing/2014/main" id="{15A98CBD-CE29-AE26-E79A-CF1CD2C520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848" y="316144"/>
            <a:ext cx="1120750" cy="745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0EAEEB56-A53D-9379-C50D-7ABCCE3FD25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3750" y="5009745"/>
            <a:ext cx="2698250" cy="1797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892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80265050-FD84-47EF-A163-6A481836C1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11B064D-F4EB-4312-AEEA-6AFDB257E7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79068" y="-8467"/>
            <a:ext cx="4766733" cy="6866467"/>
            <a:chOff x="7425267" y="-8467"/>
            <a:chExt cx="4766733" cy="6866467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7041201-C3DD-4181-B0E0-5C960FFE53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929A678F-8D0F-4F98-85A6-797199C550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82463FFC-4B08-4AF2-AC5A-F681CE9772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NL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7C110A9-8F54-42F4-9B19-8D33F94DE5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NL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F5AD5FC-19DB-4C66-BDDA-043A6AAC94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NL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52A3EAD-426D-4399-B7E0-81D26F7003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NL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F842EF93-A507-4796-A726-0D0A9B751C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NL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24F1410B-DBCE-471A-97C3-B96C0A7BBC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NL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0BBC8502-8D68-4CE4-B690-2EBB6BCCDD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NL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B18398F8-B68F-4927-F665-CB2B96232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81" y="2422186"/>
            <a:ext cx="3547581" cy="3053327"/>
          </a:xfrm>
        </p:spPr>
        <p:txBody>
          <a:bodyPr anchor="ctr">
            <a:normAutofit/>
          </a:bodyPr>
          <a:lstStyle/>
          <a:p>
            <a:r>
              <a:rPr lang="nl-NL" sz="4400"/>
              <a:t>Rol AS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E77CD7A-FE9E-475D-BF9C-78183B0B1B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42625" y="0"/>
            <a:ext cx="644937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063965A4-A077-BB31-EBFD-D6B68F51E4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36" b="91481" l="10000" r="90000">
                        <a14:foregroundMark x1="31351" y1="91278" x2="31351" y2="91278"/>
                        <a14:foregroundMark x1="37973" y1="91481" x2="37973" y2="91481"/>
                        <a14:foregroundMark x1="42432" y1="11765" x2="42432" y2="11765"/>
                        <a14:foregroundMark x1="47703" y1="10751" x2="47703" y2="10751"/>
                        <a14:foregroundMark x1="53784" y1="11968" x2="53784" y2="11968"/>
                        <a14:backgroundMark x1="22162" y1="64097" x2="22162" y2="64097"/>
                        <a14:backgroundMark x1="22162" y1="64097" x2="22432" y2="53753"/>
                        <a14:backgroundMark x1="22432" y1="53753" x2="14459" y2="42394"/>
                        <a14:backgroundMark x1="14459" y1="42394" x2="15405" y2="29209"/>
                        <a14:backgroundMark x1="15405" y1="29209" x2="22432" y2="19878"/>
                        <a14:backgroundMark x1="22432" y1="19878" x2="16892" y2="40974"/>
                        <a14:backgroundMark x1="16892" y1="40974" x2="23243" y2="61663"/>
                        <a14:backgroundMark x1="23243" y1="61663" x2="18919" y2="92292"/>
                        <a14:backgroundMark x1="18919" y1="92292" x2="17432" y2="76471"/>
                        <a14:backgroundMark x1="17432" y1="76471" x2="23784" y2="81339"/>
                        <a14:backgroundMark x1="23784" y1="81339" x2="24054" y2="87018"/>
                        <a14:backgroundMark x1="24324" y1="70994" x2="23784" y2="47059"/>
                        <a14:backgroundMark x1="23784" y1="47059" x2="26892" y2="63692"/>
                        <a14:backgroundMark x1="26892" y1="63692" x2="24189" y2="53550"/>
                        <a14:backgroundMark x1="24189" y1="53550" x2="28784" y2="52941"/>
                        <a14:backgroundMark x1="80135" y1="51318" x2="72838" y2="47262"/>
                        <a14:backgroundMark x1="72838" y1="47262" x2="77297" y2="60243"/>
                        <a14:backgroundMark x1="77297" y1="60243" x2="75270" y2="87627"/>
                        <a14:backgroundMark x1="75270" y1="87627" x2="82027" y2="80933"/>
                        <a14:backgroundMark x1="82027" y1="80933" x2="82162" y2="69371"/>
                        <a14:backgroundMark x1="82162" y1="69371" x2="84595" y2="59229"/>
                        <a14:backgroundMark x1="84595" y1="59229" x2="82568" y2="45030"/>
                        <a14:backgroundMark x1="82568" y1="45030" x2="88108" y2="38540"/>
                        <a14:backgroundMark x1="88108" y1="38540" x2="87838" y2="21907"/>
                        <a14:backgroundMark x1="87838" y1="21907" x2="79595" y2="19675"/>
                        <a14:backgroundMark x1="79595" y1="19675" x2="80676" y2="36105"/>
                        <a14:backgroundMark x1="80676" y1="36105" x2="79459" y2="411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539" y="1301726"/>
            <a:ext cx="3578515" cy="2384065"/>
          </a:xfrm>
          <a:prstGeom prst="rect">
            <a:avLst/>
          </a:prstGeom>
        </p:spPr>
      </p:pic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9684631-CF8A-CB52-BB50-B22352D2C3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5967" y="926149"/>
            <a:ext cx="8596668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dirty="0"/>
              <a:t>Hoe kun jij als AS ondersteunen bij de ontwikkeling naar strategische MZ?</a:t>
            </a:r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r>
              <a:rPr lang="nl-NL" sz="2400" dirty="0"/>
              <a:t>Wat verwacht jij als OR-lid van de AS als ondersteuner</a:t>
            </a:r>
          </a:p>
          <a:p>
            <a:pPr marL="0" indent="0">
              <a:buNone/>
            </a:pPr>
            <a:r>
              <a:rPr lang="nl-NL" sz="2400" dirty="0"/>
              <a:t> bij de ontwikkeling naar strategische MZ?</a:t>
            </a:r>
          </a:p>
        </p:txBody>
      </p:sp>
    </p:spTree>
    <p:extLst>
      <p:ext uri="{BB962C8B-B14F-4D97-AF65-F5344CB8AC3E}">
        <p14:creationId xmlns:p14="http://schemas.microsoft.com/office/powerpoint/2010/main" val="15904705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08CAB50-C844-4C0D-EA28-E3027FE716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4877" y="1179151"/>
            <a:ext cx="5457217" cy="5287743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nl-NL" sz="2400" dirty="0"/>
              <a:t>Een kwartiertje </a:t>
            </a:r>
            <a:r>
              <a:rPr lang="nl-NL" sz="2400"/>
              <a:t>in gesprek:</a:t>
            </a:r>
          </a:p>
          <a:p>
            <a:pPr marL="0" indent="0" algn="ctr">
              <a:buNone/>
            </a:pPr>
            <a:endParaRPr lang="nl-NL" sz="2400" dirty="0"/>
          </a:p>
          <a:p>
            <a:pPr marL="0" indent="0" algn="ctr">
              <a:buNone/>
            </a:pPr>
            <a:r>
              <a:rPr lang="nl-NL" sz="2400"/>
              <a:t>‘’Hoe kun </a:t>
            </a:r>
            <a:r>
              <a:rPr lang="nl-NL" sz="2400" dirty="0"/>
              <a:t>je </a:t>
            </a:r>
            <a:r>
              <a:rPr lang="nl-NL" sz="2400"/>
              <a:t>als AS/adviseur/ondersteuner </a:t>
            </a:r>
            <a:r>
              <a:rPr lang="nl-NL" sz="2400" dirty="0"/>
              <a:t>ondersteunen bij de ontwikkeling naar een strategische </a:t>
            </a:r>
            <a:r>
              <a:rPr lang="nl-NL" sz="2400"/>
              <a:t>OR?’’</a:t>
            </a:r>
            <a:endParaRPr lang="nl-NL" sz="2400" dirty="0"/>
          </a:p>
          <a:p>
            <a:pPr algn="ctr"/>
            <a:endParaRPr lang="nl-NL" dirty="0"/>
          </a:p>
          <a:p>
            <a:pPr algn="ctr"/>
            <a:endParaRPr lang="nl-NL" dirty="0"/>
          </a:p>
        </p:txBody>
      </p:sp>
      <p:pic>
        <p:nvPicPr>
          <p:cNvPr id="3074" name="Picture 2" descr="Three-Quarters Of An Hour&quot; Images – Browse 5 Stock Photos, Vectors, and  Video | Adobe Stock">
            <a:extLst>
              <a:ext uri="{FF2B5EF4-FFF2-40B4-BE49-F238E27FC236}">
                <a16:creationId xmlns:a16="http://schemas.microsoft.com/office/drawing/2014/main" id="{C9E3F21D-D929-7C0B-4F34-5627A32832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343"/>
          <a:stretch/>
        </p:blipFill>
        <p:spPr bwMode="auto">
          <a:xfrm>
            <a:off x="335280" y="2045970"/>
            <a:ext cx="3419597" cy="2434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D5899216-8F47-DED4-7F62-F05E5BD936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3750" y="5009745"/>
            <a:ext cx="2698250" cy="1797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7121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08CAB50-C844-4C0D-EA28-E3027FE716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786" y="1423447"/>
            <a:ext cx="8628214" cy="4080409"/>
          </a:xfrm>
        </p:spPr>
        <p:txBody>
          <a:bodyPr anchor="ctr">
            <a:normAutofit/>
          </a:bodyPr>
          <a:lstStyle/>
          <a:p>
            <a:r>
              <a:rPr lang="nl-NL" sz="2400" dirty="0"/>
              <a:t>Een </a:t>
            </a:r>
            <a:r>
              <a:rPr lang="nl-NL" sz="2400"/>
              <a:t>korte terugkoppeling op de volgende sheets</a:t>
            </a:r>
          </a:p>
          <a:p>
            <a:endParaRPr lang="nl-NL" sz="2400"/>
          </a:p>
          <a:p>
            <a:r>
              <a:rPr lang="nl-NL" sz="2400"/>
              <a:t>Bezoek onze bijeenkomst op 24 juni</a:t>
            </a:r>
          </a:p>
          <a:p>
            <a:pPr lvl="1"/>
            <a:r>
              <a:rPr lang="nl-NL" sz="2200"/>
              <a:t>Mail voor meer info naar: </a:t>
            </a:r>
            <a:r>
              <a:rPr lang="nl-NL" sz="2200" i="1" u="sng"/>
              <a:t>ambtelijksecretariaatgorrijk@minbzk.nl</a:t>
            </a:r>
          </a:p>
          <a:p>
            <a:endParaRPr lang="nl-NL" sz="2400"/>
          </a:p>
          <a:p>
            <a:endParaRPr lang="nl-NL" sz="2400"/>
          </a:p>
          <a:p>
            <a:endParaRPr lang="nl-NL" dirty="0"/>
          </a:p>
        </p:txBody>
      </p:sp>
      <p:pic>
        <p:nvPicPr>
          <p:cNvPr id="4098" name="Picture 2" descr="Poster Yellow blank post-it notes isolated on white – Muurposter |  Europosters">
            <a:extLst>
              <a:ext uri="{FF2B5EF4-FFF2-40B4-BE49-F238E27FC236}">
                <a16:creationId xmlns:a16="http://schemas.microsoft.com/office/drawing/2014/main" id="{E29A8214-EBE9-FBAB-DCDA-AAC7F1B7F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86" y="5386388"/>
            <a:ext cx="3409950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AD5E93B8-2008-B88F-7FC3-D7EB453690AF}"/>
              </a:ext>
            </a:extLst>
          </p:cNvPr>
          <p:cNvSpPr txBox="1"/>
          <p:nvPr/>
        </p:nvSpPr>
        <p:spPr>
          <a:xfrm>
            <a:off x="5359940" y="5787011"/>
            <a:ext cx="40272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800" i="1"/>
              <a:t>Laat je e-maildres achter voor meer informatie over ASpiratie Rijk</a:t>
            </a:r>
          </a:p>
          <a:p>
            <a:pPr algn="r"/>
            <a:endParaRPr lang="nl-NL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62CD1FD4-5F70-B4F2-B41D-818FAAC06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786" y="510995"/>
            <a:ext cx="11264410" cy="815965"/>
          </a:xfrm>
        </p:spPr>
        <p:txBody>
          <a:bodyPr anchor="ctr">
            <a:normAutofit/>
          </a:bodyPr>
          <a:lstStyle/>
          <a:p>
            <a:r>
              <a:rPr lang="nl-NL" sz="4400"/>
              <a:t>Strategische MZ, wat vraagt het?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0F405748-A23B-BD3E-EE5C-D554BE0DB4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3750" y="5009745"/>
            <a:ext cx="2698250" cy="1797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6868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Isosceles Triangle 8">
            <a:extLst>
              <a:ext uri="{FF2B5EF4-FFF2-40B4-BE49-F238E27FC236}">
                <a16:creationId xmlns:a16="http://schemas.microsoft.com/office/drawing/2014/main" id="{097D510F-81EE-4F8B-83DA-07978141E6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1"/>
            <a:ext cx="476655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pic>
        <p:nvPicPr>
          <p:cNvPr id="26" name="Afbeelding 25">
            <a:extLst>
              <a:ext uri="{FF2B5EF4-FFF2-40B4-BE49-F238E27FC236}">
                <a16:creationId xmlns:a16="http://schemas.microsoft.com/office/drawing/2014/main" id="{81B119F3-D586-C7D4-64DA-B18C8EBF4C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" r="9336" b="1"/>
          <a:stretch>
            <a:fillRect/>
          </a:stretch>
        </p:blipFill>
        <p:spPr>
          <a:xfrm>
            <a:off x="649075" y="2158073"/>
            <a:ext cx="2625335" cy="3882362"/>
          </a:xfrm>
          <a:prstGeom prst="rect">
            <a:avLst/>
          </a:prstGeom>
        </p:spPr>
      </p:pic>
      <p:pic>
        <p:nvPicPr>
          <p:cNvPr id="13" name="Tijdelijke aanduiding voor inhoud 12">
            <a:extLst>
              <a:ext uri="{FF2B5EF4-FFF2-40B4-BE49-F238E27FC236}">
                <a16:creationId xmlns:a16="http://schemas.microsoft.com/office/drawing/2014/main" id="{61189E9B-96CB-EF2E-D9CF-5F9823BEE2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38" b="1"/>
          <a:stretch>
            <a:fillRect/>
          </a:stretch>
        </p:blipFill>
        <p:spPr>
          <a:xfrm>
            <a:off x="3470357" y="2159331"/>
            <a:ext cx="2625335" cy="3882362"/>
          </a:xfrm>
          <a:prstGeom prst="rect">
            <a:avLst/>
          </a:prstGeom>
        </p:spPr>
      </p:pic>
      <p:pic>
        <p:nvPicPr>
          <p:cNvPr id="28" name="Tijdelijke aanduiding voor inhoud 27">
            <a:extLst>
              <a:ext uri="{FF2B5EF4-FFF2-40B4-BE49-F238E27FC236}">
                <a16:creationId xmlns:a16="http://schemas.microsoft.com/office/drawing/2014/main" id="{774AE9C7-B8AD-695C-C034-130D85F503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4643" y="2160588"/>
            <a:ext cx="2911077" cy="3881437"/>
          </a:xfrm>
        </p:spPr>
      </p:pic>
    </p:spTree>
    <p:extLst>
      <p:ext uri="{BB962C8B-B14F-4D97-AF65-F5344CB8AC3E}">
        <p14:creationId xmlns:p14="http://schemas.microsoft.com/office/powerpoint/2010/main" val="8053850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Isosceles Triangle 8">
            <a:extLst>
              <a:ext uri="{FF2B5EF4-FFF2-40B4-BE49-F238E27FC236}">
                <a16:creationId xmlns:a16="http://schemas.microsoft.com/office/drawing/2014/main" id="{097D510F-81EE-4F8B-83DA-07978141E6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1"/>
            <a:ext cx="476655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83AD5483-5C7F-4151-1813-862154D460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6" r="7232" b="1"/>
          <a:stretch>
            <a:fillRect/>
          </a:stretch>
        </p:blipFill>
        <p:spPr>
          <a:xfrm>
            <a:off x="649075" y="2158073"/>
            <a:ext cx="2625335" cy="3882362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E6397FCA-4DED-61D5-0C72-B4E2681284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5" r="6113" b="1"/>
          <a:stretch>
            <a:fillRect/>
          </a:stretch>
        </p:blipFill>
        <p:spPr>
          <a:xfrm>
            <a:off x="3470357" y="2159331"/>
            <a:ext cx="2625335" cy="3882362"/>
          </a:xfrm>
          <a:prstGeom prst="rect">
            <a:avLst/>
          </a:prstGeom>
        </p:spPr>
      </p:pic>
      <p:pic>
        <p:nvPicPr>
          <p:cNvPr id="9" name="Tijdelijke aanduiding voor inhoud 8">
            <a:extLst>
              <a:ext uri="{FF2B5EF4-FFF2-40B4-BE49-F238E27FC236}">
                <a16:creationId xmlns:a16="http://schemas.microsoft.com/office/drawing/2014/main" id="{E0AC943D-8967-FB59-E330-F5089D2210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4643" y="2160588"/>
            <a:ext cx="2911077" cy="3881437"/>
          </a:xfrm>
        </p:spPr>
      </p:pic>
    </p:spTree>
    <p:extLst>
      <p:ext uri="{BB962C8B-B14F-4D97-AF65-F5344CB8AC3E}">
        <p14:creationId xmlns:p14="http://schemas.microsoft.com/office/powerpoint/2010/main" val="5832821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2D90A786FCB124189A5D35C09B235B7" ma:contentTypeVersion="16" ma:contentTypeDescription="Een nieuw document maken." ma:contentTypeScope="" ma:versionID="e0c997240e6299ec6e700b4d3289d066">
  <xsd:schema xmlns:xsd="http://www.w3.org/2001/XMLSchema" xmlns:xs="http://www.w3.org/2001/XMLSchema" xmlns:p="http://schemas.microsoft.com/office/2006/metadata/properties" xmlns:ns2="3b82ee1a-024d-4561-85ff-13d64aa2048a" xmlns:ns3="b4b7695a-5f80-44d8-bda5-5bac0a6ea91c" targetNamespace="http://schemas.microsoft.com/office/2006/metadata/properties" ma:root="true" ma:fieldsID="e06356f729cacf6d007f6ec30463a2a8" ns2:_="" ns3:_="">
    <xsd:import namespace="3b82ee1a-024d-4561-85ff-13d64aa2048a"/>
    <xsd:import namespace="b4b7695a-5f80-44d8-bda5-5bac0a6ea91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SearchProperties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Location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82ee1a-024d-4561-85ff-13d64aa2048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35ebefd4-f1c7-4a7d-a459-9b8ebc026fcf}" ma:internalName="TaxCatchAll" ma:showField="CatchAllData" ma:web="3b82ee1a-024d-4561-85ff-13d64aa2048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b7695a-5f80-44d8-bda5-5bac0a6ea91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Afbeeldingtags" ma:readOnly="false" ma:fieldId="{5cf76f15-5ced-4ddc-b409-7134ff3c332f}" ma:taxonomyMulti="true" ma:sspId="a99bed0e-432a-4091-b929-67b863917b6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4b7695a-5f80-44d8-bda5-5bac0a6ea91c">
      <Terms xmlns="http://schemas.microsoft.com/office/infopath/2007/PartnerControls"/>
    </lcf76f155ced4ddcb4097134ff3c332f>
    <TaxCatchAll xmlns="3b82ee1a-024d-4561-85ff-13d64aa2048a" xsi:nil="true"/>
  </documentManagement>
</p:properties>
</file>

<file path=customXml/itemProps1.xml><?xml version="1.0" encoding="utf-8"?>
<ds:datastoreItem xmlns:ds="http://schemas.openxmlformats.org/officeDocument/2006/customXml" ds:itemID="{26738935-3599-454A-AB10-8747BB123BB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b82ee1a-024d-4561-85ff-13d64aa2048a"/>
    <ds:schemaRef ds:uri="b4b7695a-5f80-44d8-bda5-5bac0a6ea91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15DEB77-7FE8-4B7C-AEF6-8AFB9274488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F5D4434-0FC6-4816-9D2B-4F2174C32463}">
  <ds:schemaRefs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purl.org/dc/terms/"/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a53a21de-f3ab-4a27-9313-1e68da584deb"/>
    <ds:schemaRef ds:uri="http://purl.org/dc/dcmitype/"/>
    <ds:schemaRef ds:uri="b4b7695a-5f80-44d8-bda5-5bac0a6ea91c"/>
    <ds:schemaRef ds:uri="3b82ee1a-024d-4561-85ff-13d64aa2048a"/>
  </ds:schemaRefs>
</ds:datastoreItem>
</file>

<file path=docMetadata/LabelInfo.xml><?xml version="1.0" encoding="utf-8"?>
<clbl:labelList xmlns:clbl="http://schemas.microsoft.com/office/2020/mipLabelMetadata">
  <clbl:label id="{681dcdd7-3e43-49fb-ac1e-2321f7e63421}" enabled="1" method="Standard" siteId="{1321633e-f6b9-44e2-a44f-59b9d264ecb7}" contentBits="2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266</Words>
  <Application>Microsoft Office PowerPoint</Application>
  <PresentationFormat>Breedbeeld</PresentationFormat>
  <Paragraphs>56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6" baseType="lpstr">
      <vt:lpstr>Arial</vt:lpstr>
      <vt:lpstr>Calibri</vt:lpstr>
      <vt:lpstr>Trebuchet MS</vt:lpstr>
      <vt:lpstr>Wingdings 3</vt:lpstr>
      <vt:lpstr>Facet</vt:lpstr>
      <vt:lpstr>PowerPoint-presentatie</vt:lpstr>
      <vt:lpstr>Wat gaan we doen in deze 45 minuten?</vt:lpstr>
      <vt:lpstr>Wat vraagt het?</vt:lpstr>
      <vt:lpstr>Wat vraagt het?</vt:lpstr>
      <vt:lpstr>Rol AS</vt:lpstr>
      <vt:lpstr>PowerPoint-presentatie</vt:lpstr>
      <vt:lpstr>Strategische MZ, wat vraagt het?</vt:lpstr>
      <vt:lpstr>PowerPoint-presentatie</vt:lpstr>
      <vt:lpstr>PowerPoint-presentatie</vt:lpstr>
      <vt:lpstr>PowerPoint-presentatie</vt:lpstr>
      <vt:lpstr>PowerPoint-presentatie</vt:lpstr>
    </vt:vector>
  </TitlesOfParts>
  <Company>Rijksoverheid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SWOT-analyse</dc:title>
  <dc:creator>Gorkum, J.J. van - BD/DP&amp;O/BOM</dc:creator>
  <cp:lastModifiedBy>Crielaard, Anna</cp:lastModifiedBy>
  <cp:revision>100</cp:revision>
  <cp:lastPrinted>2024-09-27T07:49:25Z</cp:lastPrinted>
  <dcterms:created xsi:type="dcterms:W3CDTF">2022-10-14T13:32:12Z</dcterms:created>
  <dcterms:modified xsi:type="dcterms:W3CDTF">2025-05-28T11:38:33Z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0x010100F2D90A786FCB124189A5D35C09B235B7</vt:lpwstr>
  </property>
  <property fmtid="{D5CDD505-2E9C-101B-9397-08002B2CF9AE}" pid="3" name="MSIP_Label_fa69e18f-8599-46b2-a0ce-ef289bc41153_Enabled">
    <vt:lpwstr>true</vt:lpwstr>
  </property>
  <property fmtid="{D5CDD505-2E9C-101B-9397-08002B2CF9AE}" pid="4" name="MSIP_Label_fa69e18f-8599-46b2-a0ce-ef289bc41153_SetDate">
    <vt:lpwstr>2024-10-09T16:50:21Z</vt:lpwstr>
  </property>
  <property fmtid="{D5CDD505-2E9C-101B-9397-08002B2CF9AE}" pid="5" name="MSIP_Label_fa69e18f-8599-46b2-a0ce-ef289bc41153_Method">
    <vt:lpwstr>Standard</vt:lpwstr>
  </property>
  <property fmtid="{D5CDD505-2E9C-101B-9397-08002B2CF9AE}" pid="6" name="MSIP_Label_fa69e18f-8599-46b2-a0ce-ef289bc41153_Name">
    <vt:lpwstr>BZK-SSC-TLPGreen</vt:lpwstr>
  </property>
  <property fmtid="{D5CDD505-2E9C-101B-9397-08002B2CF9AE}" pid="7" name="MSIP_Label_fa69e18f-8599-46b2-a0ce-ef289bc41153_SiteId">
    <vt:lpwstr>84712536-f524-40a0-913b-5d25ba502732</vt:lpwstr>
  </property>
  <property fmtid="{D5CDD505-2E9C-101B-9397-08002B2CF9AE}" pid="8" name="MSIP_Label_fa69e18f-8599-46b2-a0ce-ef289bc41153_ActionId">
    <vt:lpwstr>9a4a4127-e734-4fed-9a5a-7e65ec894ee3</vt:lpwstr>
  </property>
  <property fmtid="{D5CDD505-2E9C-101B-9397-08002B2CF9AE}" pid="9" name="MSIP_Label_fa69e18f-8599-46b2-a0ce-ef289bc41153_ContentBits">
    <vt:lpwstr>3</vt:lpwstr>
  </property>
  <property fmtid="{D5CDD505-2E9C-101B-9397-08002B2CF9AE}" pid="10" name="ClassificationContentMarkingHeaderLocations">
    <vt:lpwstr>Facet:9</vt:lpwstr>
  </property>
  <property fmtid="{D5CDD505-2E9C-101B-9397-08002B2CF9AE}" pid="11" name="ClassificationContentMarkingHeaderText">
    <vt:lpwstr>TLP GREEN</vt:lpwstr>
  </property>
  <property fmtid="{D5CDD505-2E9C-101B-9397-08002B2CF9AE}" pid="12" name="ClassificationContentMarkingFooterLocations">
    <vt:lpwstr>Facet:10</vt:lpwstr>
  </property>
  <property fmtid="{D5CDD505-2E9C-101B-9397-08002B2CF9AE}" pid="13" name="ClassificationContentMarkingFooterText">
    <vt:lpwstr>Intern gebruik</vt:lpwstr>
  </property>
</Properties>
</file>