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67" r:id="rId2"/>
    <p:sldId id="389" r:id="rId3"/>
    <p:sldId id="391" r:id="rId4"/>
    <p:sldId id="390" r:id="rId5"/>
    <p:sldId id="392" r:id="rId6"/>
    <p:sldId id="371" r:id="rId7"/>
    <p:sldId id="387"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et, Mireille" initials="GM" lastIdx="1" clrIdx="0">
    <p:extLst>
      <p:ext uri="{19B8F6BF-5375-455C-9EA6-DF929625EA0E}">
        <p15:presenceInfo xmlns:p15="http://schemas.microsoft.com/office/powerpoint/2012/main" userId="S::mireille.groet@minbzk.nl::62122075-5303-411d-8dc5-8a36b7bb80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14D"/>
    <a:srgbClr val="7CC6AF"/>
    <a:srgbClr val="265938"/>
    <a:srgbClr val="E394BF"/>
    <a:srgbClr val="A71360"/>
    <a:srgbClr val="0E699E"/>
    <a:srgbClr val="D62C1D"/>
    <a:srgbClr val="DC7106"/>
    <a:srgbClr val="147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09" autoAdjust="0"/>
    <p:restoredTop sz="94660"/>
  </p:normalViewPr>
  <p:slideViewPr>
    <p:cSldViewPr snapToGrid="0">
      <p:cViewPr varScale="1">
        <p:scale>
          <a:sx n="118" d="100"/>
          <a:sy n="118" d="100"/>
        </p:scale>
        <p:origin x="11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CF8E9-9A1A-49DC-A294-CCE2CBFF809D}" type="datetimeFigureOut">
              <a:rPr lang="nl-NL" smtClean="0"/>
              <a:t>23-5-2025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3E770-2D7F-46E8-A6EC-48EFDE0E8C93}" type="slidenum">
              <a:rPr lang="nl-NL" smtClean="0"/>
              <a:t>‹nr.›</a:t>
            </a:fld>
            <a:endParaRPr lang="nl-NL"/>
          </a:p>
        </p:txBody>
      </p:sp>
    </p:spTree>
    <p:extLst>
      <p:ext uri="{BB962C8B-B14F-4D97-AF65-F5344CB8AC3E}">
        <p14:creationId xmlns:p14="http://schemas.microsoft.com/office/powerpoint/2010/main" val="254199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2420EA-3F3D-4A6D-B566-9399960F732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2343D4F-BBEA-453A-B020-603A8A0356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1BB00BE-9560-4765-B5B4-235820ED5529}"/>
              </a:ext>
            </a:extLst>
          </p:cNvPr>
          <p:cNvSpPr>
            <a:spLocks noGrp="1"/>
          </p:cNvSpPr>
          <p:nvPr>
            <p:ph type="dt" sz="half" idx="10"/>
          </p:nvPr>
        </p:nvSpPr>
        <p:spPr/>
        <p:txBody>
          <a:bodyPr/>
          <a:lstStyle/>
          <a:p>
            <a:fld id="{D65B53DC-879D-4DEE-A34D-1DE193930C21}" type="datetimeFigureOut">
              <a:rPr lang="nl-NL" smtClean="0"/>
              <a:t>23-5-2025</a:t>
            </a:fld>
            <a:endParaRPr lang="nl-NL"/>
          </a:p>
        </p:txBody>
      </p:sp>
      <p:sp>
        <p:nvSpPr>
          <p:cNvPr id="5" name="Tijdelijke aanduiding voor voettekst 4">
            <a:extLst>
              <a:ext uri="{FF2B5EF4-FFF2-40B4-BE49-F238E27FC236}">
                <a16:creationId xmlns:a16="http://schemas.microsoft.com/office/drawing/2014/main" id="{9DDCE771-C7B3-4663-B3B0-2D3B52A273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2ED8D9-A160-453F-B0CB-F029B771A392}"/>
              </a:ext>
            </a:extLst>
          </p:cNvPr>
          <p:cNvSpPr>
            <a:spLocks noGrp="1"/>
          </p:cNvSpPr>
          <p:nvPr>
            <p:ph type="sldNum" sz="quarter" idx="12"/>
          </p:nvPr>
        </p:nvSpPr>
        <p:spPr/>
        <p:txBody>
          <a:bodyPr/>
          <a:lstStyle/>
          <a:p>
            <a:fld id="{25CEA598-671D-4413-A680-5D0BA623A9DE}" type="slidenum">
              <a:rPr lang="nl-NL" smtClean="0"/>
              <a:t>‹nr.›</a:t>
            </a:fld>
            <a:endParaRPr lang="nl-NL"/>
          </a:p>
        </p:txBody>
      </p:sp>
    </p:spTree>
    <p:extLst>
      <p:ext uri="{BB962C8B-B14F-4D97-AF65-F5344CB8AC3E}">
        <p14:creationId xmlns:p14="http://schemas.microsoft.com/office/powerpoint/2010/main" val="7853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C7AC9-CB92-4262-BE0D-CEA97AF50C5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1594781-E51D-46C0-A0F6-3186C149DE9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C57CB8-C5CE-4ADA-8962-F5CF7AB9B766}"/>
              </a:ext>
            </a:extLst>
          </p:cNvPr>
          <p:cNvSpPr>
            <a:spLocks noGrp="1"/>
          </p:cNvSpPr>
          <p:nvPr>
            <p:ph type="dt" sz="half" idx="10"/>
          </p:nvPr>
        </p:nvSpPr>
        <p:spPr/>
        <p:txBody>
          <a:bodyPr/>
          <a:lstStyle/>
          <a:p>
            <a:fld id="{D65B53DC-879D-4DEE-A34D-1DE193930C21}" type="datetimeFigureOut">
              <a:rPr lang="nl-NL" smtClean="0"/>
              <a:t>23-5-2025</a:t>
            </a:fld>
            <a:endParaRPr lang="nl-NL"/>
          </a:p>
        </p:txBody>
      </p:sp>
      <p:sp>
        <p:nvSpPr>
          <p:cNvPr id="5" name="Tijdelijke aanduiding voor voettekst 4">
            <a:extLst>
              <a:ext uri="{FF2B5EF4-FFF2-40B4-BE49-F238E27FC236}">
                <a16:creationId xmlns:a16="http://schemas.microsoft.com/office/drawing/2014/main" id="{D649F29E-2332-4DED-8D41-191555CAC44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F980D5-4294-408A-936E-724B341309BA}"/>
              </a:ext>
            </a:extLst>
          </p:cNvPr>
          <p:cNvSpPr>
            <a:spLocks noGrp="1"/>
          </p:cNvSpPr>
          <p:nvPr>
            <p:ph type="sldNum" sz="quarter" idx="12"/>
          </p:nvPr>
        </p:nvSpPr>
        <p:spPr/>
        <p:txBody>
          <a:bodyPr/>
          <a:lstStyle/>
          <a:p>
            <a:fld id="{25CEA598-671D-4413-A680-5D0BA623A9DE}" type="slidenum">
              <a:rPr lang="nl-NL" smtClean="0"/>
              <a:t>‹nr.›</a:t>
            </a:fld>
            <a:endParaRPr lang="nl-NL"/>
          </a:p>
        </p:txBody>
      </p:sp>
    </p:spTree>
    <p:extLst>
      <p:ext uri="{BB962C8B-B14F-4D97-AF65-F5344CB8AC3E}">
        <p14:creationId xmlns:p14="http://schemas.microsoft.com/office/powerpoint/2010/main" val="4055605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92EE70B-31B8-4D22-A7E5-B974B2773F6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DB4ADDB-D35B-4C9E-8623-E4194398530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2AD17E-1EF8-4D17-AE47-5B4D0884BD90}"/>
              </a:ext>
            </a:extLst>
          </p:cNvPr>
          <p:cNvSpPr>
            <a:spLocks noGrp="1"/>
          </p:cNvSpPr>
          <p:nvPr>
            <p:ph type="dt" sz="half" idx="10"/>
          </p:nvPr>
        </p:nvSpPr>
        <p:spPr/>
        <p:txBody>
          <a:bodyPr/>
          <a:lstStyle/>
          <a:p>
            <a:fld id="{D65B53DC-879D-4DEE-A34D-1DE193930C21}" type="datetimeFigureOut">
              <a:rPr lang="nl-NL" smtClean="0"/>
              <a:t>23-5-2025</a:t>
            </a:fld>
            <a:endParaRPr lang="nl-NL"/>
          </a:p>
        </p:txBody>
      </p:sp>
      <p:sp>
        <p:nvSpPr>
          <p:cNvPr id="5" name="Tijdelijke aanduiding voor voettekst 4">
            <a:extLst>
              <a:ext uri="{FF2B5EF4-FFF2-40B4-BE49-F238E27FC236}">
                <a16:creationId xmlns:a16="http://schemas.microsoft.com/office/drawing/2014/main" id="{C9F5D869-7A04-4835-9B27-0808059996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B733CA-A5A4-42E8-9009-28A4446CAC17}"/>
              </a:ext>
            </a:extLst>
          </p:cNvPr>
          <p:cNvSpPr>
            <a:spLocks noGrp="1"/>
          </p:cNvSpPr>
          <p:nvPr>
            <p:ph type="sldNum" sz="quarter" idx="12"/>
          </p:nvPr>
        </p:nvSpPr>
        <p:spPr/>
        <p:txBody>
          <a:bodyPr/>
          <a:lstStyle/>
          <a:p>
            <a:fld id="{25CEA598-671D-4413-A680-5D0BA623A9DE}" type="slidenum">
              <a:rPr lang="nl-NL" smtClean="0"/>
              <a:t>‹nr.›</a:t>
            </a:fld>
            <a:endParaRPr lang="nl-NL"/>
          </a:p>
        </p:txBody>
      </p:sp>
    </p:spTree>
    <p:extLst>
      <p:ext uri="{BB962C8B-B14F-4D97-AF65-F5344CB8AC3E}">
        <p14:creationId xmlns:p14="http://schemas.microsoft.com/office/powerpoint/2010/main" val="157209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ADEE5-8AA0-4536-BB61-76CE1C40BFC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56956E0-5BBD-48D0-98B2-7A28E66215C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A77D28B-6ED7-40E6-B6BA-231D900CACC3}"/>
              </a:ext>
            </a:extLst>
          </p:cNvPr>
          <p:cNvSpPr>
            <a:spLocks noGrp="1"/>
          </p:cNvSpPr>
          <p:nvPr>
            <p:ph type="dt" sz="half" idx="10"/>
          </p:nvPr>
        </p:nvSpPr>
        <p:spPr/>
        <p:txBody>
          <a:bodyPr/>
          <a:lstStyle/>
          <a:p>
            <a:fld id="{D65B53DC-879D-4DEE-A34D-1DE193930C21}" type="datetimeFigureOut">
              <a:rPr lang="nl-NL" smtClean="0"/>
              <a:t>23-5-2025</a:t>
            </a:fld>
            <a:endParaRPr lang="nl-NL"/>
          </a:p>
        </p:txBody>
      </p:sp>
      <p:sp>
        <p:nvSpPr>
          <p:cNvPr id="5" name="Tijdelijke aanduiding voor voettekst 4">
            <a:extLst>
              <a:ext uri="{FF2B5EF4-FFF2-40B4-BE49-F238E27FC236}">
                <a16:creationId xmlns:a16="http://schemas.microsoft.com/office/drawing/2014/main" id="{C256A32F-0D34-459C-A9CB-8777A42962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7CB868-DEE6-4DAA-83D0-45B88C6F6787}"/>
              </a:ext>
            </a:extLst>
          </p:cNvPr>
          <p:cNvSpPr>
            <a:spLocks noGrp="1"/>
          </p:cNvSpPr>
          <p:nvPr>
            <p:ph type="sldNum" sz="quarter" idx="12"/>
          </p:nvPr>
        </p:nvSpPr>
        <p:spPr/>
        <p:txBody>
          <a:bodyPr/>
          <a:lstStyle/>
          <a:p>
            <a:fld id="{25CEA598-671D-4413-A680-5D0BA623A9DE}" type="slidenum">
              <a:rPr lang="nl-NL" smtClean="0"/>
              <a:t>‹nr.›</a:t>
            </a:fld>
            <a:endParaRPr lang="nl-NL"/>
          </a:p>
        </p:txBody>
      </p:sp>
    </p:spTree>
    <p:extLst>
      <p:ext uri="{BB962C8B-B14F-4D97-AF65-F5344CB8AC3E}">
        <p14:creationId xmlns:p14="http://schemas.microsoft.com/office/powerpoint/2010/main" val="66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180D01-12C9-4D2C-8DFE-18F5490310C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5950B9D-F037-4BB7-B343-60DAE9D2AE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09CB87F-8A84-4BB4-AD77-2B94B5853442}"/>
              </a:ext>
            </a:extLst>
          </p:cNvPr>
          <p:cNvSpPr>
            <a:spLocks noGrp="1"/>
          </p:cNvSpPr>
          <p:nvPr>
            <p:ph type="dt" sz="half" idx="10"/>
          </p:nvPr>
        </p:nvSpPr>
        <p:spPr/>
        <p:txBody>
          <a:bodyPr/>
          <a:lstStyle/>
          <a:p>
            <a:fld id="{D65B53DC-879D-4DEE-A34D-1DE193930C21}" type="datetimeFigureOut">
              <a:rPr lang="nl-NL" smtClean="0"/>
              <a:t>23-5-2025</a:t>
            </a:fld>
            <a:endParaRPr lang="nl-NL"/>
          </a:p>
        </p:txBody>
      </p:sp>
      <p:sp>
        <p:nvSpPr>
          <p:cNvPr id="5" name="Tijdelijke aanduiding voor voettekst 4">
            <a:extLst>
              <a:ext uri="{FF2B5EF4-FFF2-40B4-BE49-F238E27FC236}">
                <a16:creationId xmlns:a16="http://schemas.microsoft.com/office/drawing/2014/main" id="{562C4979-E3AA-4E10-A426-9C9C59631D8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950F983-8565-4F37-B425-8D7258832B3B}"/>
              </a:ext>
            </a:extLst>
          </p:cNvPr>
          <p:cNvSpPr>
            <a:spLocks noGrp="1"/>
          </p:cNvSpPr>
          <p:nvPr>
            <p:ph type="sldNum" sz="quarter" idx="12"/>
          </p:nvPr>
        </p:nvSpPr>
        <p:spPr/>
        <p:txBody>
          <a:bodyPr/>
          <a:lstStyle/>
          <a:p>
            <a:fld id="{25CEA598-671D-4413-A680-5D0BA623A9DE}" type="slidenum">
              <a:rPr lang="nl-NL" smtClean="0"/>
              <a:t>‹nr.›</a:t>
            </a:fld>
            <a:endParaRPr lang="nl-NL"/>
          </a:p>
        </p:txBody>
      </p:sp>
    </p:spTree>
    <p:extLst>
      <p:ext uri="{BB962C8B-B14F-4D97-AF65-F5344CB8AC3E}">
        <p14:creationId xmlns:p14="http://schemas.microsoft.com/office/powerpoint/2010/main" val="242135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793570-7F21-40B5-990D-71E618B346E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76B2E64-2B3B-4CF7-88F0-2B302378EA8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33EDAE5-CEFA-4E81-9DE8-DBC65E7F8BA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240FAC7-A1FC-4C3B-9C4C-9089F6695389}"/>
              </a:ext>
            </a:extLst>
          </p:cNvPr>
          <p:cNvSpPr>
            <a:spLocks noGrp="1"/>
          </p:cNvSpPr>
          <p:nvPr>
            <p:ph type="dt" sz="half" idx="10"/>
          </p:nvPr>
        </p:nvSpPr>
        <p:spPr/>
        <p:txBody>
          <a:bodyPr/>
          <a:lstStyle/>
          <a:p>
            <a:fld id="{D65B53DC-879D-4DEE-A34D-1DE193930C21}" type="datetimeFigureOut">
              <a:rPr lang="nl-NL" smtClean="0"/>
              <a:t>23-5-2025</a:t>
            </a:fld>
            <a:endParaRPr lang="nl-NL"/>
          </a:p>
        </p:txBody>
      </p:sp>
      <p:sp>
        <p:nvSpPr>
          <p:cNvPr id="6" name="Tijdelijke aanduiding voor voettekst 5">
            <a:extLst>
              <a:ext uri="{FF2B5EF4-FFF2-40B4-BE49-F238E27FC236}">
                <a16:creationId xmlns:a16="http://schemas.microsoft.com/office/drawing/2014/main" id="{89895D24-F720-44ED-A88A-A58946D5836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1155413-F1AE-4054-A1FB-627A66EE3884}"/>
              </a:ext>
            </a:extLst>
          </p:cNvPr>
          <p:cNvSpPr>
            <a:spLocks noGrp="1"/>
          </p:cNvSpPr>
          <p:nvPr>
            <p:ph type="sldNum" sz="quarter" idx="12"/>
          </p:nvPr>
        </p:nvSpPr>
        <p:spPr/>
        <p:txBody>
          <a:bodyPr/>
          <a:lstStyle/>
          <a:p>
            <a:fld id="{25CEA598-671D-4413-A680-5D0BA623A9DE}" type="slidenum">
              <a:rPr lang="nl-NL" smtClean="0"/>
              <a:t>‹nr.›</a:t>
            </a:fld>
            <a:endParaRPr lang="nl-NL"/>
          </a:p>
        </p:txBody>
      </p:sp>
    </p:spTree>
    <p:extLst>
      <p:ext uri="{BB962C8B-B14F-4D97-AF65-F5344CB8AC3E}">
        <p14:creationId xmlns:p14="http://schemas.microsoft.com/office/powerpoint/2010/main" val="172392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C3A253-12D5-4B4E-9FA5-AF76E480868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28A7D6A-2BA7-4927-8EE8-4ECAB61ECC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CE0591D-325E-40C1-A4C2-FA26DFEC27D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C218AFE-E541-46C5-98E8-B8D8C7F6A6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D274184-568B-420F-B69C-DA39095D72C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B222034-624B-4E4C-84C9-8A6FED573EBE}"/>
              </a:ext>
            </a:extLst>
          </p:cNvPr>
          <p:cNvSpPr>
            <a:spLocks noGrp="1"/>
          </p:cNvSpPr>
          <p:nvPr>
            <p:ph type="dt" sz="half" idx="10"/>
          </p:nvPr>
        </p:nvSpPr>
        <p:spPr/>
        <p:txBody>
          <a:bodyPr/>
          <a:lstStyle/>
          <a:p>
            <a:fld id="{D65B53DC-879D-4DEE-A34D-1DE193930C21}" type="datetimeFigureOut">
              <a:rPr lang="nl-NL" smtClean="0"/>
              <a:t>23-5-2025</a:t>
            </a:fld>
            <a:endParaRPr lang="nl-NL"/>
          </a:p>
        </p:txBody>
      </p:sp>
      <p:sp>
        <p:nvSpPr>
          <p:cNvPr id="8" name="Tijdelijke aanduiding voor voettekst 7">
            <a:extLst>
              <a:ext uri="{FF2B5EF4-FFF2-40B4-BE49-F238E27FC236}">
                <a16:creationId xmlns:a16="http://schemas.microsoft.com/office/drawing/2014/main" id="{B3F4EA1D-AA0A-4993-AE94-17353B66A62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2273E49-1A0F-49A5-9F23-E52F4563C549}"/>
              </a:ext>
            </a:extLst>
          </p:cNvPr>
          <p:cNvSpPr>
            <a:spLocks noGrp="1"/>
          </p:cNvSpPr>
          <p:nvPr>
            <p:ph type="sldNum" sz="quarter" idx="12"/>
          </p:nvPr>
        </p:nvSpPr>
        <p:spPr/>
        <p:txBody>
          <a:bodyPr/>
          <a:lstStyle/>
          <a:p>
            <a:fld id="{25CEA598-671D-4413-A680-5D0BA623A9DE}" type="slidenum">
              <a:rPr lang="nl-NL" smtClean="0"/>
              <a:t>‹nr.›</a:t>
            </a:fld>
            <a:endParaRPr lang="nl-NL"/>
          </a:p>
        </p:txBody>
      </p:sp>
    </p:spTree>
    <p:extLst>
      <p:ext uri="{BB962C8B-B14F-4D97-AF65-F5344CB8AC3E}">
        <p14:creationId xmlns:p14="http://schemas.microsoft.com/office/powerpoint/2010/main" val="1267301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7551C-6872-4868-8447-44BBF2CE12C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F480523-AC5D-4CF5-B19D-F9278753DDB4}"/>
              </a:ext>
            </a:extLst>
          </p:cNvPr>
          <p:cNvSpPr>
            <a:spLocks noGrp="1"/>
          </p:cNvSpPr>
          <p:nvPr>
            <p:ph type="dt" sz="half" idx="10"/>
          </p:nvPr>
        </p:nvSpPr>
        <p:spPr/>
        <p:txBody>
          <a:bodyPr/>
          <a:lstStyle/>
          <a:p>
            <a:fld id="{D65B53DC-879D-4DEE-A34D-1DE193930C21}" type="datetimeFigureOut">
              <a:rPr lang="nl-NL" smtClean="0"/>
              <a:t>23-5-2025</a:t>
            </a:fld>
            <a:endParaRPr lang="nl-NL"/>
          </a:p>
        </p:txBody>
      </p:sp>
      <p:sp>
        <p:nvSpPr>
          <p:cNvPr id="4" name="Tijdelijke aanduiding voor voettekst 3">
            <a:extLst>
              <a:ext uri="{FF2B5EF4-FFF2-40B4-BE49-F238E27FC236}">
                <a16:creationId xmlns:a16="http://schemas.microsoft.com/office/drawing/2014/main" id="{FE5F88AE-5C79-4C0D-B58A-A60830C1F8C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1B92B9F-F6E7-465F-B823-0D2B74C17858}"/>
              </a:ext>
            </a:extLst>
          </p:cNvPr>
          <p:cNvSpPr>
            <a:spLocks noGrp="1"/>
          </p:cNvSpPr>
          <p:nvPr>
            <p:ph type="sldNum" sz="quarter" idx="12"/>
          </p:nvPr>
        </p:nvSpPr>
        <p:spPr/>
        <p:txBody>
          <a:bodyPr/>
          <a:lstStyle/>
          <a:p>
            <a:fld id="{25CEA598-671D-4413-A680-5D0BA623A9DE}" type="slidenum">
              <a:rPr lang="nl-NL" smtClean="0"/>
              <a:t>‹nr.›</a:t>
            </a:fld>
            <a:endParaRPr lang="nl-NL"/>
          </a:p>
        </p:txBody>
      </p:sp>
    </p:spTree>
    <p:extLst>
      <p:ext uri="{BB962C8B-B14F-4D97-AF65-F5344CB8AC3E}">
        <p14:creationId xmlns:p14="http://schemas.microsoft.com/office/powerpoint/2010/main" val="217898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103F47F-58CB-4FBE-920B-DA4C39AE9582}"/>
              </a:ext>
            </a:extLst>
          </p:cNvPr>
          <p:cNvSpPr>
            <a:spLocks noGrp="1"/>
          </p:cNvSpPr>
          <p:nvPr>
            <p:ph type="dt" sz="half" idx="10"/>
          </p:nvPr>
        </p:nvSpPr>
        <p:spPr/>
        <p:txBody>
          <a:bodyPr/>
          <a:lstStyle/>
          <a:p>
            <a:fld id="{D65B53DC-879D-4DEE-A34D-1DE193930C21}" type="datetimeFigureOut">
              <a:rPr lang="nl-NL" smtClean="0"/>
              <a:t>23-5-2025</a:t>
            </a:fld>
            <a:endParaRPr lang="nl-NL"/>
          </a:p>
        </p:txBody>
      </p:sp>
      <p:sp>
        <p:nvSpPr>
          <p:cNvPr id="3" name="Tijdelijke aanduiding voor voettekst 2">
            <a:extLst>
              <a:ext uri="{FF2B5EF4-FFF2-40B4-BE49-F238E27FC236}">
                <a16:creationId xmlns:a16="http://schemas.microsoft.com/office/drawing/2014/main" id="{9E9CBC92-9A63-407B-B179-3C94A9E4D1F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580925D-04FF-4A9F-9483-0B9E8D24DDB4}"/>
              </a:ext>
            </a:extLst>
          </p:cNvPr>
          <p:cNvSpPr>
            <a:spLocks noGrp="1"/>
          </p:cNvSpPr>
          <p:nvPr>
            <p:ph type="sldNum" sz="quarter" idx="12"/>
          </p:nvPr>
        </p:nvSpPr>
        <p:spPr/>
        <p:txBody>
          <a:bodyPr/>
          <a:lstStyle/>
          <a:p>
            <a:fld id="{25CEA598-671D-4413-A680-5D0BA623A9DE}" type="slidenum">
              <a:rPr lang="nl-NL" smtClean="0"/>
              <a:t>‹nr.›</a:t>
            </a:fld>
            <a:endParaRPr lang="nl-NL"/>
          </a:p>
        </p:txBody>
      </p:sp>
    </p:spTree>
    <p:extLst>
      <p:ext uri="{BB962C8B-B14F-4D97-AF65-F5344CB8AC3E}">
        <p14:creationId xmlns:p14="http://schemas.microsoft.com/office/powerpoint/2010/main" val="14962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E366E-AB7E-4B8A-A9AE-AF6EE4BE071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5F5FA62-7918-4D8E-ABD1-17D06CCB8F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025AA15-07AE-4AF2-ABC1-D2923AC44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BC7ABF9-0D64-40E8-BCDB-E5F289E665FA}"/>
              </a:ext>
            </a:extLst>
          </p:cNvPr>
          <p:cNvSpPr>
            <a:spLocks noGrp="1"/>
          </p:cNvSpPr>
          <p:nvPr>
            <p:ph type="dt" sz="half" idx="10"/>
          </p:nvPr>
        </p:nvSpPr>
        <p:spPr/>
        <p:txBody>
          <a:bodyPr/>
          <a:lstStyle/>
          <a:p>
            <a:fld id="{D65B53DC-879D-4DEE-A34D-1DE193930C21}" type="datetimeFigureOut">
              <a:rPr lang="nl-NL" smtClean="0"/>
              <a:t>23-5-2025</a:t>
            </a:fld>
            <a:endParaRPr lang="nl-NL"/>
          </a:p>
        </p:txBody>
      </p:sp>
      <p:sp>
        <p:nvSpPr>
          <p:cNvPr id="6" name="Tijdelijke aanduiding voor voettekst 5">
            <a:extLst>
              <a:ext uri="{FF2B5EF4-FFF2-40B4-BE49-F238E27FC236}">
                <a16:creationId xmlns:a16="http://schemas.microsoft.com/office/drawing/2014/main" id="{FFA67918-9C11-47D0-B58A-F83BA287F9D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48DA1ED-CED8-476A-BEE1-33AF63ED52B9}"/>
              </a:ext>
            </a:extLst>
          </p:cNvPr>
          <p:cNvSpPr>
            <a:spLocks noGrp="1"/>
          </p:cNvSpPr>
          <p:nvPr>
            <p:ph type="sldNum" sz="quarter" idx="12"/>
          </p:nvPr>
        </p:nvSpPr>
        <p:spPr/>
        <p:txBody>
          <a:bodyPr/>
          <a:lstStyle/>
          <a:p>
            <a:fld id="{25CEA598-671D-4413-A680-5D0BA623A9DE}" type="slidenum">
              <a:rPr lang="nl-NL" smtClean="0"/>
              <a:t>‹nr.›</a:t>
            </a:fld>
            <a:endParaRPr lang="nl-NL"/>
          </a:p>
        </p:txBody>
      </p:sp>
    </p:spTree>
    <p:extLst>
      <p:ext uri="{BB962C8B-B14F-4D97-AF65-F5344CB8AC3E}">
        <p14:creationId xmlns:p14="http://schemas.microsoft.com/office/powerpoint/2010/main" val="236841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DB1FF0-D547-461C-8152-C62449ADFAE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7E46324-2B2D-4AE4-8D8F-6F2E6821C9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3D1D3B5-3E9E-498E-83B1-C39D8AD7E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5C2868D-AB15-4B4A-8F5E-B78A419BACFD}"/>
              </a:ext>
            </a:extLst>
          </p:cNvPr>
          <p:cNvSpPr>
            <a:spLocks noGrp="1"/>
          </p:cNvSpPr>
          <p:nvPr>
            <p:ph type="dt" sz="half" idx="10"/>
          </p:nvPr>
        </p:nvSpPr>
        <p:spPr/>
        <p:txBody>
          <a:bodyPr/>
          <a:lstStyle/>
          <a:p>
            <a:fld id="{D65B53DC-879D-4DEE-A34D-1DE193930C21}" type="datetimeFigureOut">
              <a:rPr lang="nl-NL" smtClean="0"/>
              <a:t>23-5-2025</a:t>
            </a:fld>
            <a:endParaRPr lang="nl-NL"/>
          </a:p>
        </p:txBody>
      </p:sp>
      <p:sp>
        <p:nvSpPr>
          <p:cNvPr id="6" name="Tijdelijke aanduiding voor voettekst 5">
            <a:extLst>
              <a:ext uri="{FF2B5EF4-FFF2-40B4-BE49-F238E27FC236}">
                <a16:creationId xmlns:a16="http://schemas.microsoft.com/office/drawing/2014/main" id="{A968E6A8-1248-4219-9C3D-FDC4D2B4BAF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D4EFEFC-B6A6-47B3-A184-FDE5857F9970}"/>
              </a:ext>
            </a:extLst>
          </p:cNvPr>
          <p:cNvSpPr>
            <a:spLocks noGrp="1"/>
          </p:cNvSpPr>
          <p:nvPr>
            <p:ph type="sldNum" sz="quarter" idx="12"/>
          </p:nvPr>
        </p:nvSpPr>
        <p:spPr/>
        <p:txBody>
          <a:bodyPr/>
          <a:lstStyle/>
          <a:p>
            <a:fld id="{25CEA598-671D-4413-A680-5D0BA623A9DE}" type="slidenum">
              <a:rPr lang="nl-NL" smtClean="0"/>
              <a:t>‹nr.›</a:t>
            </a:fld>
            <a:endParaRPr lang="nl-NL"/>
          </a:p>
        </p:txBody>
      </p:sp>
    </p:spTree>
    <p:extLst>
      <p:ext uri="{BB962C8B-B14F-4D97-AF65-F5344CB8AC3E}">
        <p14:creationId xmlns:p14="http://schemas.microsoft.com/office/powerpoint/2010/main" val="280005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F6B635F-DF5D-4CEB-8F3E-CA150312E3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49C0BC1-A7D4-410C-8B8F-8E647AF9EB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87BC0D-373D-443C-93D5-68048A134B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B53DC-879D-4DEE-A34D-1DE193930C21}" type="datetimeFigureOut">
              <a:rPr lang="nl-NL" smtClean="0"/>
              <a:t>23-5-2025</a:t>
            </a:fld>
            <a:endParaRPr lang="nl-NL"/>
          </a:p>
        </p:txBody>
      </p:sp>
      <p:sp>
        <p:nvSpPr>
          <p:cNvPr id="5" name="Tijdelijke aanduiding voor voettekst 4">
            <a:extLst>
              <a:ext uri="{FF2B5EF4-FFF2-40B4-BE49-F238E27FC236}">
                <a16:creationId xmlns:a16="http://schemas.microsoft.com/office/drawing/2014/main" id="{31A26030-ED4E-4076-8BD9-D3B4825317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28BEB1D-313A-4622-AA11-9AE0538B7D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EA598-671D-4413-A680-5D0BA623A9DE}" type="slidenum">
              <a:rPr lang="nl-NL" smtClean="0"/>
              <a:t>‹nr.›</a:t>
            </a:fld>
            <a:endParaRPr lang="nl-NL"/>
          </a:p>
        </p:txBody>
      </p:sp>
    </p:spTree>
    <p:extLst>
      <p:ext uri="{BB962C8B-B14F-4D97-AF65-F5344CB8AC3E}">
        <p14:creationId xmlns:p14="http://schemas.microsoft.com/office/powerpoint/2010/main" val="3199053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renzeloossamenwerken@rijksoverheid.nl?subject=Loyale%20tegenspraak" TargetMode="External"/><Relationship Id="rId7" Type="http://schemas.openxmlformats.org/officeDocument/2006/relationships/image" Target="../media/image4.jpeg"/><Relationship Id="rId2" Type="http://schemas.openxmlformats.org/officeDocument/2006/relationships/hyperlink" Target="https://www.grenzeloossamenwerken.nl/netwerkacademie/tools/tools-ambtelijk-vakmanschap"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d7.formdesk.com/AenO/Ervaring_deelnemers_sessie_Loyale_Tegenspraak"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renzeloossamenwerken.nl/ambtelijk-vakmanschap/gids-ambtelijk-vakmanschap"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hyperlink" Target="https://www.grenzeloossamenwerken.nl/publicaties/brochures/2023/04/20/ontwikkelagenda-rijksdienst" TargetMode="Externa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hyperlink" Target="http://www.grenzeloossamenwerken.nl/"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s://www.linkedin.com/in/grenzeloos-samenwerken-35b1721a0/" TargetMode="External"/><Relationship Id="rId10" Type="http://schemas.openxmlformats.org/officeDocument/2006/relationships/image" Target="../media/image17.png"/><Relationship Id="rId4" Type="http://schemas.openxmlformats.org/officeDocument/2006/relationships/hyperlink" Target="mailto:grenzeloossamenwerken@rijksoverheid.nl" TargetMode="Externa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hlinkClick r:id="" action="ppaction://noaction"/>
            <a:extLst>
              <a:ext uri="{FF2B5EF4-FFF2-40B4-BE49-F238E27FC236}">
                <a16:creationId xmlns:a16="http://schemas.microsoft.com/office/drawing/2014/main" id="{A481F03F-103A-4DF0-BB8E-372D3406167C}"/>
              </a:ext>
            </a:extLst>
          </p:cNvPr>
          <p:cNvSpPr/>
          <p:nvPr/>
        </p:nvSpPr>
        <p:spPr>
          <a:xfrm>
            <a:off x="2616200" y="307166"/>
            <a:ext cx="9371498" cy="1104539"/>
          </a:xfrm>
          <a:prstGeom prst="rect">
            <a:avLst/>
          </a:prstGeom>
          <a:solidFill>
            <a:srgbClr val="7CC6AF"/>
          </a:solidFill>
          <a:ln w="19050">
            <a:solidFill>
              <a:srgbClr val="7CC6A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Verdana" panose="020B0604030504040204" pitchFamily="34" charset="0"/>
                <a:ea typeface="Verdana" panose="020B0604030504040204" pitchFamily="34" charset="0"/>
                <a:cs typeface="Calibri" panose="020F0502020204030204" pitchFamily="34" charset="0"/>
              </a:rPr>
              <a:t>Terugblik</a:t>
            </a:r>
            <a:r>
              <a:rPr lang="en-US" sz="2800" b="1" dirty="0">
                <a:solidFill>
                  <a:schemeClr val="tx1"/>
                </a:solidFill>
                <a:latin typeface="Verdana" panose="020B0604030504040204" pitchFamily="34" charset="0"/>
                <a:ea typeface="Verdana" panose="020B0604030504040204" pitchFamily="34" charset="0"/>
                <a:cs typeface="Calibri" panose="020F0502020204030204" pitchFamily="34" charset="0"/>
              </a:rPr>
              <a:t> </a:t>
            </a:r>
            <a:r>
              <a:rPr lang="en-US" sz="2800" b="1" dirty="0" err="1">
                <a:solidFill>
                  <a:schemeClr val="tx1"/>
                </a:solidFill>
                <a:latin typeface="Verdana" panose="020B0604030504040204" pitchFamily="34" charset="0"/>
                <a:ea typeface="Verdana" panose="020B0604030504040204" pitchFamily="34" charset="0"/>
                <a:cs typeface="Calibri" panose="020F0502020204030204" pitchFamily="34" charset="0"/>
              </a:rPr>
              <a:t>filmlezing</a:t>
            </a:r>
            <a:r>
              <a:rPr lang="nl-NL" sz="2800" b="1" dirty="0">
                <a:solidFill>
                  <a:schemeClr val="tx1"/>
                </a:solidFill>
                <a:latin typeface="Verdana" panose="020B0604030504040204" pitchFamily="34" charset="0"/>
                <a:ea typeface="Verdana" panose="020B0604030504040204" pitchFamily="34" charset="0"/>
                <a:cs typeface="Calibri" panose="020F0502020204030204" pitchFamily="34" charset="0"/>
              </a:rPr>
              <a:t> Loyale tegenspraak</a:t>
            </a:r>
            <a:br>
              <a:rPr lang="nl-NL" sz="2800" b="1" dirty="0">
                <a:solidFill>
                  <a:schemeClr val="tx1"/>
                </a:solidFill>
                <a:latin typeface="Verdana" panose="020B0604030504040204" pitchFamily="34" charset="0"/>
                <a:ea typeface="Verdana" panose="020B0604030504040204" pitchFamily="34" charset="0"/>
                <a:cs typeface="Calibri" panose="020F0502020204030204" pitchFamily="34" charset="0"/>
              </a:rPr>
            </a:br>
            <a:r>
              <a:rPr lang="nl-NL" sz="2000" b="1" dirty="0">
                <a:solidFill>
                  <a:schemeClr val="tx1"/>
                </a:solidFill>
                <a:latin typeface="Verdana" panose="020B0604030504040204" pitchFamily="34" charset="0"/>
                <a:ea typeface="Verdana" panose="020B0604030504040204" pitchFamily="34" charset="0"/>
                <a:cs typeface="Calibri" panose="020F0502020204030204" pitchFamily="34" charset="0"/>
              </a:rPr>
              <a:t>19 mei 2025</a:t>
            </a:r>
            <a:endParaRPr lang="nl-NL" sz="2800" b="1" dirty="0">
              <a:solidFill>
                <a:schemeClr val="tx1"/>
              </a:solidFill>
              <a:latin typeface="Verdana" panose="020B0604030504040204" pitchFamily="34" charset="0"/>
              <a:ea typeface="Verdana" panose="020B060403050404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A953E529-A9D1-E9F7-D302-48DFEB2DA88A}"/>
              </a:ext>
            </a:extLst>
          </p:cNvPr>
          <p:cNvSpPr txBox="1"/>
          <p:nvPr/>
        </p:nvSpPr>
        <p:spPr>
          <a:xfrm>
            <a:off x="547080" y="2130670"/>
            <a:ext cx="4416806" cy="3590085"/>
          </a:xfrm>
          <a:prstGeom prst="rect">
            <a:avLst/>
          </a:prstGeom>
          <a:noFill/>
        </p:spPr>
        <p:txBody>
          <a:bodyPr wrap="square">
            <a:spAutoFit/>
          </a:bodyPr>
          <a:lstStyle/>
          <a:p>
            <a:pPr>
              <a:lnSpc>
                <a:spcPct val="107000"/>
              </a:lnSpc>
              <a:spcAft>
                <a:spcPts val="800"/>
              </a:spcAft>
            </a:pPr>
            <a:endParaRPr lang="nl-NL" sz="1100" dirty="0">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dirty="0">
                <a:latin typeface="Verdana" panose="020B0604030504040204" pitchFamily="34" charset="0"/>
                <a:ea typeface="Calibri" panose="020F0502020204030204" pitchFamily="34" charset="0"/>
                <a:cs typeface="Times New Roman" panose="02020603050405020304" pitchFamily="18" charset="0"/>
              </a:rPr>
              <a:t>Beste collega’s, </a:t>
            </a:r>
          </a:p>
          <a:p>
            <a:pPr>
              <a:lnSpc>
                <a:spcPct val="107000"/>
              </a:lnSpc>
              <a:spcAft>
                <a:spcPts val="800"/>
              </a:spcAft>
            </a:pPr>
            <a:r>
              <a:rPr lang="nl-NL" sz="1100" dirty="0">
                <a:latin typeface="Verdana" panose="020B0604030504040204" pitchFamily="34" charset="0"/>
                <a:ea typeface="Calibri" panose="020F0502020204030204" pitchFamily="34" charset="0"/>
                <a:cs typeface="Times New Roman" panose="02020603050405020304" pitchFamily="18" charset="0"/>
              </a:rPr>
              <a:t>Wij willen jullie hartelijk bedanken voor het fijne gesprek waarin we dilemma’s rondom het geven en ontvangen van loyale tegenspraak hebben besproken. </a:t>
            </a:r>
          </a:p>
          <a:p>
            <a:pPr>
              <a:lnSpc>
                <a:spcPct val="107000"/>
              </a:lnSpc>
              <a:spcAft>
                <a:spcPts val="800"/>
              </a:spcAft>
            </a:pPr>
            <a:r>
              <a:rPr lang="nl-NL" sz="1100" dirty="0">
                <a:latin typeface="Verdana" panose="020B0604030504040204" pitchFamily="34" charset="0"/>
                <a:ea typeface="Calibri" panose="020F0502020204030204" pitchFamily="34" charset="0"/>
                <a:cs typeface="Times New Roman" panose="02020603050405020304" pitchFamily="18" charset="0"/>
              </a:rPr>
              <a:t>We willen jullie stimuleren om hierover met elkaar in gesprek te blijven. Niet alleen op bijeenkomsten, maar vooral in je dagelijkse werk. Mocht je daar wat hulp bij nodig hebben, gebruik de </a:t>
            </a:r>
            <a:r>
              <a:rPr lang="nl-NL" sz="1100" dirty="0">
                <a:latin typeface="Verdana" panose="020B0604030504040204" pitchFamily="34" charset="0"/>
                <a:ea typeface="Calibri" panose="020F0502020204030204" pitchFamily="34" charset="0"/>
                <a:cs typeface="Times New Roman" panose="02020603050405020304" pitchFamily="18" charset="0"/>
                <a:hlinkClick r:id="rId2"/>
              </a:rPr>
              <a:t>tools</a:t>
            </a:r>
            <a:r>
              <a:rPr lang="nl-NL" sz="1100" dirty="0">
                <a:latin typeface="Verdana" panose="020B0604030504040204" pitchFamily="34" charset="0"/>
                <a:ea typeface="Calibri" panose="020F0502020204030204" pitchFamily="34" charset="0"/>
                <a:cs typeface="Times New Roman" panose="02020603050405020304" pitchFamily="18" charset="0"/>
              </a:rPr>
              <a:t> die wij aanbieden op onze website of neem </a:t>
            </a:r>
            <a:r>
              <a:rPr lang="nl-NL" sz="1100" dirty="0">
                <a:latin typeface="Verdana" panose="020B0604030504040204" pitchFamily="34" charset="0"/>
                <a:ea typeface="Calibri" panose="020F0502020204030204" pitchFamily="34" charset="0"/>
                <a:cs typeface="Times New Roman" panose="02020603050405020304" pitchFamily="18" charset="0"/>
                <a:hlinkClick r:id="rId3"/>
              </a:rPr>
              <a:t>contact</a:t>
            </a:r>
            <a:r>
              <a:rPr lang="nl-NL" sz="1100" dirty="0">
                <a:latin typeface="Verdana" panose="020B0604030504040204" pitchFamily="34" charset="0"/>
                <a:ea typeface="Calibri" panose="020F0502020204030204" pitchFamily="34" charset="0"/>
                <a:cs typeface="Times New Roman" panose="02020603050405020304" pitchFamily="18" charset="0"/>
              </a:rPr>
              <a:t> met ons op. </a:t>
            </a:r>
          </a:p>
          <a:p>
            <a:pPr>
              <a:lnSpc>
                <a:spcPct val="107000"/>
              </a:lnSpc>
              <a:spcAft>
                <a:spcPts val="800"/>
              </a:spcAft>
            </a:pPr>
            <a:r>
              <a:rPr lang="nl-NL" sz="1100" dirty="0">
                <a:latin typeface="Verdana" panose="020B0604030504040204" pitchFamily="34" charset="0"/>
                <a:ea typeface="Calibri" panose="020F0502020204030204" pitchFamily="34" charset="0"/>
                <a:cs typeface="Times New Roman" panose="02020603050405020304" pitchFamily="18" charset="0"/>
              </a:rPr>
              <a:t>In dit document treffen jullie een korte terugblik op jullie bijeenkomst. </a:t>
            </a:r>
            <a:br>
              <a:rPr lang="nl-NL" sz="1100" dirty="0">
                <a:latin typeface="Verdana" panose="020B0604030504040204" pitchFamily="34" charset="0"/>
                <a:ea typeface="Calibri" panose="020F0502020204030204" pitchFamily="34" charset="0"/>
                <a:cs typeface="Times New Roman" panose="02020603050405020304" pitchFamily="18" charset="0"/>
              </a:rPr>
            </a:br>
            <a:endParaRPr lang="nl-NL" sz="1100" dirty="0">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dirty="0">
                <a:latin typeface="Verdana" panose="020B0604030504040204" pitchFamily="34" charset="0"/>
                <a:ea typeface="Calibri" panose="020F0502020204030204" pitchFamily="34" charset="0"/>
                <a:cs typeface="Times New Roman" panose="02020603050405020304" pitchFamily="18" charset="0"/>
              </a:rPr>
              <a:t>Met vriendelijke groeten, </a:t>
            </a:r>
          </a:p>
          <a:p>
            <a:pPr>
              <a:lnSpc>
                <a:spcPct val="107000"/>
              </a:lnSpc>
              <a:spcAft>
                <a:spcPts val="800"/>
              </a:spcAft>
            </a:pPr>
            <a:r>
              <a:rPr lang="nl-NL" sz="1100" dirty="0">
                <a:latin typeface="Verdana" panose="020B0604030504040204" pitchFamily="34" charset="0"/>
                <a:ea typeface="Calibri" panose="020F0502020204030204" pitchFamily="34" charset="0"/>
                <a:cs typeface="Times New Roman" panose="02020603050405020304" pitchFamily="18" charset="0"/>
              </a:rPr>
              <a:t>Eline Veen-van der Veer en</a:t>
            </a:r>
            <a:br>
              <a:rPr lang="nl-NL" sz="1100" dirty="0">
                <a:latin typeface="Verdana" panose="020B0604030504040204" pitchFamily="34" charset="0"/>
                <a:ea typeface="Calibri" panose="020F0502020204030204" pitchFamily="34" charset="0"/>
                <a:cs typeface="Times New Roman" panose="02020603050405020304" pitchFamily="18" charset="0"/>
              </a:rPr>
            </a:br>
            <a:r>
              <a:rPr lang="nl-NL" sz="1100" dirty="0">
                <a:latin typeface="Verdana" panose="020B0604030504040204" pitchFamily="34" charset="0"/>
                <a:ea typeface="Calibri" panose="020F0502020204030204" pitchFamily="34" charset="0"/>
                <a:cs typeface="Times New Roman" panose="02020603050405020304" pitchFamily="18" charset="0"/>
              </a:rPr>
              <a:t>Debbie Gordens </a:t>
            </a:r>
          </a:p>
        </p:txBody>
      </p:sp>
      <p:pic>
        <p:nvPicPr>
          <p:cNvPr id="8" name="Afbeelding 7">
            <a:extLst>
              <a:ext uri="{FF2B5EF4-FFF2-40B4-BE49-F238E27FC236}">
                <a16:creationId xmlns:a16="http://schemas.microsoft.com/office/drawing/2014/main" id="{B6246671-54CF-4593-6E39-4861D53E37DB}"/>
              </a:ext>
            </a:extLst>
          </p:cNvPr>
          <p:cNvPicPr>
            <a:picLocks noChangeAspect="1"/>
          </p:cNvPicPr>
          <p:nvPr/>
        </p:nvPicPr>
        <p:blipFill>
          <a:blip r:embed="rId4"/>
          <a:stretch>
            <a:fillRect/>
          </a:stretch>
        </p:blipFill>
        <p:spPr>
          <a:xfrm>
            <a:off x="547080" y="167642"/>
            <a:ext cx="2170364" cy="2170364"/>
          </a:xfrm>
          <a:prstGeom prst="rect">
            <a:avLst/>
          </a:prstGeom>
        </p:spPr>
      </p:pic>
      <p:pic>
        <p:nvPicPr>
          <p:cNvPr id="17" name="Afbeelding 16" descr="Afbeelding met grafiek&#10;&#10;Automatisch gegenereerde beschrijving">
            <a:extLst>
              <a:ext uri="{FF2B5EF4-FFF2-40B4-BE49-F238E27FC236}">
                <a16:creationId xmlns:a16="http://schemas.microsoft.com/office/drawing/2014/main" id="{3CDED1DC-8F27-9165-9FFB-347A27ECA5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6288" y="5262972"/>
            <a:ext cx="1287862" cy="1287862"/>
          </a:xfrm>
          <a:prstGeom prst="rect">
            <a:avLst/>
          </a:prstGeom>
        </p:spPr>
      </p:pic>
      <p:pic>
        <p:nvPicPr>
          <p:cNvPr id="1026" name="Picture 2" descr="Official Secrets - Films op Google Play">
            <a:extLst>
              <a:ext uri="{FF2B5EF4-FFF2-40B4-BE49-F238E27FC236}">
                <a16:creationId xmlns:a16="http://schemas.microsoft.com/office/drawing/2014/main" id="{B9373C86-A7CE-C17D-41E6-93A6225054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2793" y="1567836"/>
            <a:ext cx="3334905" cy="47972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rgen | Rotten Tomatoes">
            <a:extLst>
              <a:ext uri="{FF2B5EF4-FFF2-40B4-BE49-F238E27FC236}">
                <a16:creationId xmlns:a16="http://schemas.microsoft.com/office/drawing/2014/main" id="{5FC6376B-B70E-D14D-1FE5-C4CC202358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8061" y="1567836"/>
            <a:ext cx="3214468" cy="483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60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al 20">
            <a:extLst>
              <a:ext uri="{FF2B5EF4-FFF2-40B4-BE49-F238E27FC236}">
                <a16:creationId xmlns:a16="http://schemas.microsoft.com/office/drawing/2014/main" id="{64A5F83B-7E4F-4213-906F-667AA7A79F3D}"/>
              </a:ext>
            </a:extLst>
          </p:cNvPr>
          <p:cNvSpPr/>
          <p:nvPr/>
        </p:nvSpPr>
        <p:spPr>
          <a:xfrm rot="20530673">
            <a:off x="3162997" y="-1505448"/>
            <a:ext cx="4057816" cy="3755482"/>
          </a:xfrm>
          <a:prstGeom prst="ellipse">
            <a:avLst/>
          </a:prstGeom>
          <a:solidFill>
            <a:srgbClr val="7CC6AF"/>
          </a:solidFill>
          <a:ln>
            <a:solidFill>
              <a:srgbClr val="7CC6A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Rechthoek 19">
            <a:extLst>
              <a:ext uri="{FF2B5EF4-FFF2-40B4-BE49-F238E27FC236}">
                <a16:creationId xmlns:a16="http://schemas.microsoft.com/office/drawing/2014/main" id="{BBF5E7C5-42E4-4FFB-8500-D10CB2A26649}"/>
              </a:ext>
            </a:extLst>
          </p:cNvPr>
          <p:cNvSpPr/>
          <p:nvPr/>
        </p:nvSpPr>
        <p:spPr>
          <a:xfrm>
            <a:off x="1" y="4105063"/>
            <a:ext cx="12191999" cy="2396503"/>
          </a:xfrm>
          <a:prstGeom prst="rect">
            <a:avLst/>
          </a:prstGeom>
          <a:solidFill>
            <a:srgbClr val="E394BF"/>
          </a:solidFill>
          <a:ln w="57150">
            <a:solidFill>
              <a:srgbClr val="E394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76D3C73-5FB5-48FB-A30B-045B2D22D8FB}"/>
              </a:ext>
            </a:extLst>
          </p:cNvPr>
          <p:cNvSpPr/>
          <p:nvPr/>
        </p:nvSpPr>
        <p:spPr>
          <a:xfrm>
            <a:off x="136634" y="126124"/>
            <a:ext cx="11918732" cy="6621517"/>
          </a:xfrm>
          <a:prstGeom prst="rect">
            <a:avLst/>
          </a:prstGeom>
          <a:noFill/>
          <a:ln w="50800">
            <a:solidFill>
              <a:srgbClr val="265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ballon: rechthoek met afgeronde hoeken 9">
            <a:extLst>
              <a:ext uri="{FF2B5EF4-FFF2-40B4-BE49-F238E27FC236}">
                <a16:creationId xmlns:a16="http://schemas.microsoft.com/office/drawing/2014/main" id="{F9547C7D-2202-4367-B559-71C5924513E6}"/>
              </a:ext>
            </a:extLst>
          </p:cNvPr>
          <p:cNvSpPr/>
          <p:nvPr/>
        </p:nvSpPr>
        <p:spPr>
          <a:xfrm>
            <a:off x="6184746" y="2453711"/>
            <a:ext cx="2546192" cy="1477328"/>
          </a:xfrm>
          <a:prstGeom prst="wedgeRoundRectCallout">
            <a:avLst>
              <a:gd name="adj1" fmla="val -4864"/>
              <a:gd name="adj2" fmla="val 67350"/>
              <a:gd name="adj3" fmla="val 16667"/>
            </a:avLst>
          </a:prstGeom>
          <a:solidFill>
            <a:schemeClr val="bg1"/>
          </a:solidFill>
          <a:ln w="38100">
            <a:solidFill>
              <a:srgbClr val="265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‘’Een veilige omgeving is nodig om je uit te kunnen spreken’’.</a:t>
            </a:r>
          </a:p>
        </p:txBody>
      </p:sp>
      <p:sp>
        <p:nvSpPr>
          <p:cNvPr id="11" name="Tekstballon: rechthoek met afgeronde hoeken 10">
            <a:extLst>
              <a:ext uri="{FF2B5EF4-FFF2-40B4-BE49-F238E27FC236}">
                <a16:creationId xmlns:a16="http://schemas.microsoft.com/office/drawing/2014/main" id="{FB5375A4-B43E-409C-88F4-D4047ED15BA4}"/>
              </a:ext>
            </a:extLst>
          </p:cNvPr>
          <p:cNvSpPr/>
          <p:nvPr/>
        </p:nvSpPr>
        <p:spPr>
          <a:xfrm>
            <a:off x="8274538" y="606891"/>
            <a:ext cx="2607933" cy="1269870"/>
          </a:xfrm>
          <a:prstGeom prst="wedgeRoundRectCallout">
            <a:avLst>
              <a:gd name="adj1" fmla="val 28340"/>
              <a:gd name="adj2" fmla="val 70011"/>
              <a:gd name="adj3" fmla="val 16667"/>
            </a:avLst>
          </a:prstGeom>
          <a:solidFill>
            <a:schemeClr val="bg1"/>
          </a:solidFill>
          <a:ln w="38100">
            <a:solidFill>
              <a:srgbClr val="D62C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Calibri" panose="020F0502020204030204" pitchFamily="34" charset="0"/>
                <a:cs typeface="Calibri" panose="020F0502020204030204" pitchFamily="34" charset="0"/>
              </a:rPr>
              <a:t>‘’De voorzitter heeft een rol in het ruimte bieden voor tegenspraak’’.</a:t>
            </a:r>
          </a:p>
        </p:txBody>
      </p:sp>
      <p:sp>
        <p:nvSpPr>
          <p:cNvPr id="12" name="Tekstballon: rechthoek met afgeronde hoeken 11">
            <a:extLst>
              <a:ext uri="{FF2B5EF4-FFF2-40B4-BE49-F238E27FC236}">
                <a16:creationId xmlns:a16="http://schemas.microsoft.com/office/drawing/2014/main" id="{8D5EEFCA-8A21-46C0-A1DD-7CD420866A04}"/>
              </a:ext>
            </a:extLst>
          </p:cNvPr>
          <p:cNvSpPr/>
          <p:nvPr/>
        </p:nvSpPr>
        <p:spPr>
          <a:xfrm>
            <a:off x="3988866" y="4807459"/>
            <a:ext cx="4560108" cy="1312094"/>
          </a:xfrm>
          <a:prstGeom prst="wedgeRoundRectCallout">
            <a:avLst>
              <a:gd name="adj1" fmla="val 18440"/>
              <a:gd name="adj2" fmla="val 71275"/>
              <a:gd name="adj3" fmla="val 16667"/>
            </a:avLst>
          </a:prstGeom>
          <a:solidFill>
            <a:schemeClr val="bg1"/>
          </a:solidFill>
          <a:ln w="38100">
            <a:solidFill>
              <a:srgbClr val="0E69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Calibri" panose="020F0502020204030204" pitchFamily="34" charset="0"/>
                <a:cs typeface="Calibri" panose="020F0502020204030204" pitchFamily="34" charset="0"/>
              </a:rPr>
              <a:t>‘’Je hebt jezelf als groep ermee als je diversiteit (in perspectieven) niet toelaat’’. </a:t>
            </a:r>
          </a:p>
        </p:txBody>
      </p:sp>
      <p:sp>
        <p:nvSpPr>
          <p:cNvPr id="15" name="Tekstballon: rechthoek met afgeronde hoeken 14">
            <a:extLst>
              <a:ext uri="{FF2B5EF4-FFF2-40B4-BE49-F238E27FC236}">
                <a16:creationId xmlns:a16="http://schemas.microsoft.com/office/drawing/2014/main" id="{5F14B0E4-0C2C-43B6-A2E9-2AF58841D777}"/>
              </a:ext>
            </a:extLst>
          </p:cNvPr>
          <p:cNvSpPr/>
          <p:nvPr/>
        </p:nvSpPr>
        <p:spPr>
          <a:xfrm>
            <a:off x="9330512" y="2412081"/>
            <a:ext cx="2177335" cy="1420766"/>
          </a:xfrm>
          <a:prstGeom prst="wedgeRoundRectCallout">
            <a:avLst>
              <a:gd name="adj1" fmla="val 33366"/>
              <a:gd name="adj2" fmla="val 73977"/>
              <a:gd name="adj3" fmla="val 16667"/>
            </a:avLst>
          </a:prstGeom>
          <a:solidFill>
            <a:schemeClr val="bg1"/>
          </a:solidFill>
          <a:ln w="38100">
            <a:solidFill>
              <a:srgbClr val="7CC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Calibri" panose="020F0502020204030204" pitchFamily="34" charset="0"/>
                <a:cs typeface="Calibri" panose="020F0502020204030204" pitchFamily="34" charset="0"/>
              </a:rPr>
              <a:t>LSD: Luisteren, samenvatten en doorvragen’’.</a:t>
            </a:r>
          </a:p>
        </p:txBody>
      </p:sp>
      <p:sp>
        <p:nvSpPr>
          <p:cNvPr id="16" name="Tekstballon: rechthoek met afgeronde hoeken 15">
            <a:extLst>
              <a:ext uri="{FF2B5EF4-FFF2-40B4-BE49-F238E27FC236}">
                <a16:creationId xmlns:a16="http://schemas.microsoft.com/office/drawing/2014/main" id="{23B44B59-D24A-401A-9579-FFA87920AEE8}"/>
              </a:ext>
            </a:extLst>
          </p:cNvPr>
          <p:cNvSpPr/>
          <p:nvPr/>
        </p:nvSpPr>
        <p:spPr>
          <a:xfrm>
            <a:off x="780324" y="4655886"/>
            <a:ext cx="2564852" cy="1254007"/>
          </a:xfrm>
          <a:prstGeom prst="wedgeRoundRectCallout">
            <a:avLst>
              <a:gd name="adj1" fmla="val 13104"/>
              <a:gd name="adj2" fmla="val 72349"/>
              <a:gd name="adj3" fmla="val 16667"/>
            </a:avLst>
          </a:prstGeom>
          <a:solidFill>
            <a:schemeClr val="bg1"/>
          </a:solidFill>
          <a:ln w="38100">
            <a:solidFill>
              <a:srgbClr val="DC7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‘’Ben je bewust van met wie je aan tafel zit’’. </a:t>
            </a:r>
          </a:p>
        </p:txBody>
      </p:sp>
      <p:sp>
        <p:nvSpPr>
          <p:cNvPr id="18" name="Tekstvak 17">
            <a:extLst>
              <a:ext uri="{FF2B5EF4-FFF2-40B4-BE49-F238E27FC236}">
                <a16:creationId xmlns:a16="http://schemas.microsoft.com/office/drawing/2014/main" id="{58A702A7-C777-45DC-B2BB-DDBF1F35CCF4}"/>
              </a:ext>
            </a:extLst>
          </p:cNvPr>
          <p:cNvSpPr txBox="1"/>
          <p:nvPr/>
        </p:nvSpPr>
        <p:spPr>
          <a:xfrm>
            <a:off x="3547612" y="390881"/>
            <a:ext cx="3235709" cy="1477328"/>
          </a:xfrm>
          <a:prstGeom prst="rect">
            <a:avLst/>
          </a:prstGeom>
          <a:noFill/>
          <a:ln>
            <a:noFill/>
          </a:ln>
        </p:spPr>
        <p:txBody>
          <a:bodyPr wrap="square" rtlCol="0">
            <a:spAutoFit/>
          </a:bodyPr>
          <a:lstStyle/>
          <a:p>
            <a:pPr algn="ctr"/>
            <a:r>
              <a:rPr lang="en-US" b="1" dirty="0" err="1"/>
              <a:t>Filmlezing</a:t>
            </a:r>
            <a:r>
              <a:rPr lang="en-US" b="1" dirty="0"/>
              <a:t> </a:t>
            </a:r>
          </a:p>
          <a:p>
            <a:pPr algn="ctr"/>
            <a:r>
              <a:rPr lang="en-US" b="1" dirty="0"/>
              <a:t>Loyale Tegenspraak </a:t>
            </a:r>
            <a:br>
              <a:rPr lang="en-US" b="1" dirty="0"/>
            </a:br>
            <a:r>
              <a:rPr lang="en-US" b="1" dirty="0"/>
              <a:t>19 </a:t>
            </a:r>
            <a:r>
              <a:rPr lang="en-US" b="1" dirty="0" err="1"/>
              <a:t>mei</a:t>
            </a:r>
            <a:r>
              <a:rPr lang="en-US" b="1" dirty="0"/>
              <a:t> 2025</a:t>
            </a:r>
          </a:p>
          <a:p>
            <a:pPr algn="ctr"/>
            <a:endParaRPr lang="en-US" b="1" dirty="0"/>
          </a:p>
          <a:p>
            <a:pPr algn="ctr"/>
            <a:r>
              <a:rPr lang="en-US" i="1" dirty="0" err="1"/>
              <a:t>een</a:t>
            </a:r>
            <a:r>
              <a:rPr lang="en-US" i="1" dirty="0"/>
              <a:t> </a:t>
            </a:r>
            <a:r>
              <a:rPr lang="en-US" i="1" dirty="0" err="1"/>
              <a:t>aantal</a:t>
            </a:r>
            <a:r>
              <a:rPr lang="en-US" i="1" dirty="0"/>
              <a:t> quotes</a:t>
            </a:r>
            <a:endParaRPr lang="nl-NL" i="1" dirty="0"/>
          </a:p>
        </p:txBody>
      </p:sp>
      <p:pic>
        <p:nvPicPr>
          <p:cNvPr id="2" name="Afbeelding 1">
            <a:extLst>
              <a:ext uri="{FF2B5EF4-FFF2-40B4-BE49-F238E27FC236}">
                <a16:creationId xmlns:a16="http://schemas.microsoft.com/office/drawing/2014/main" id="{130E807A-06D2-B10E-5662-FECD1B3A481F}"/>
              </a:ext>
            </a:extLst>
          </p:cNvPr>
          <p:cNvPicPr>
            <a:picLocks noChangeAspect="1"/>
          </p:cNvPicPr>
          <p:nvPr/>
        </p:nvPicPr>
        <p:blipFill>
          <a:blip r:embed="rId2"/>
          <a:stretch>
            <a:fillRect/>
          </a:stretch>
        </p:blipFill>
        <p:spPr>
          <a:xfrm>
            <a:off x="292372" y="190639"/>
            <a:ext cx="2170364" cy="2170364"/>
          </a:xfrm>
          <a:prstGeom prst="rect">
            <a:avLst/>
          </a:prstGeom>
        </p:spPr>
      </p:pic>
      <p:sp>
        <p:nvSpPr>
          <p:cNvPr id="4" name="Tekstballon: rechthoek met afgeronde hoeken 3">
            <a:extLst>
              <a:ext uri="{FF2B5EF4-FFF2-40B4-BE49-F238E27FC236}">
                <a16:creationId xmlns:a16="http://schemas.microsoft.com/office/drawing/2014/main" id="{0B5E6FDE-CAAA-A0B1-0C18-42500B3E55AF}"/>
              </a:ext>
            </a:extLst>
          </p:cNvPr>
          <p:cNvSpPr/>
          <p:nvPr/>
        </p:nvSpPr>
        <p:spPr>
          <a:xfrm>
            <a:off x="455341" y="2388965"/>
            <a:ext cx="2308370" cy="1619648"/>
          </a:xfrm>
          <a:prstGeom prst="wedgeRoundRectCallout">
            <a:avLst>
              <a:gd name="adj1" fmla="val 28340"/>
              <a:gd name="adj2" fmla="val 70011"/>
              <a:gd name="adj3" fmla="val 16667"/>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Calibri" panose="020F0502020204030204" pitchFamily="34" charset="0"/>
                <a:cs typeface="Calibri" panose="020F0502020204030204" pitchFamily="34" charset="0"/>
              </a:rPr>
              <a:t>‘Je geeft advies en er wordt een besluit genomen. De implementatie vergeten we vaak’’.</a:t>
            </a:r>
          </a:p>
        </p:txBody>
      </p:sp>
      <p:sp>
        <p:nvSpPr>
          <p:cNvPr id="5" name="Tekstballon: rechthoek met afgeronde hoeken 4">
            <a:extLst>
              <a:ext uri="{FF2B5EF4-FFF2-40B4-BE49-F238E27FC236}">
                <a16:creationId xmlns:a16="http://schemas.microsoft.com/office/drawing/2014/main" id="{9563DC53-98E2-4DD0-E9F5-C4866FB88D48}"/>
              </a:ext>
            </a:extLst>
          </p:cNvPr>
          <p:cNvSpPr/>
          <p:nvPr/>
        </p:nvSpPr>
        <p:spPr>
          <a:xfrm>
            <a:off x="9136753" y="4464709"/>
            <a:ext cx="2564851" cy="1677209"/>
          </a:xfrm>
          <a:prstGeom prst="wedgeRoundRectCallout">
            <a:avLst>
              <a:gd name="adj1" fmla="val 28340"/>
              <a:gd name="adj2" fmla="val 70011"/>
              <a:gd name="adj3" fmla="val 16667"/>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‘’Het vragen om tegenspraak is een </a:t>
            </a:r>
            <a:r>
              <a:rPr lang="nl-NL" dirty="0" err="1">
                <a:solidFill>
                  <a:schemeClr val="tx1"/>
                </a:solidFill>
              </a:rPr>
              <a:t>skill</a:t>
            </a:r>
            <a:r>
              <a:rPr lang="nl-NL" dirty="0">
                <a:solidFill>
                  <a:schemeClr val="tx1"/>
                </a:solidFill>
              </a:rPr>
              <a:t> die aangeleerd moet worden’’. </a:t>
            </a:r>
          </a:p>
        </p:txBody>
      </p:sp>
      <p:sp>
        <p:nvSpPr>
          <p:cNvPr id="7" name="Tekstballon: rechthoek met afgeronde hoeken 6">
            <a:extLst>
              <a:ext uri="{FF2B5EF4-FFF2-40B4-BE49-F238E27FC236}">
                <a16:creationId xmlns:a16="http://schemas.microsoft.com/office/drawing/2014/main" id="{EA53A213-ED5B-E850-8CA6-9532BB47A74B}"/>
              </a:ext>
            </a:extLst>
          </p:cNvPr>
          <p:cNvSpPr/>
          <p:nvPr/>
        </p:nvSpPr>
        <p:spPr>
          <a:xfrm>
            <a:off x="3201133" y="2619929"/>
            <a:ext cx="2546191" cy="1549652"/>
          </a:xfrm>
          <a:prstGeom prst="wedgeRoundRectCallout">
            <a:avLst>
              <a:gd name="adj1" fmla="val 28340"/>
              <a:gd name="adj2" fmla="val 70011"/>
              <a:gd name="adj3" fmla="val 16667"/>
            </a:avLst>
          </a:prstGeom>
          <a:solidFill>
            <a:schemeClr val="bg1"/>
          </a:solidFill>
          <a:ln w="38100">
            <a:solidFill>
              <a:srgbClr val="F4E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Calibri" panose="020F0502020204030204" pitchFamily="34" charset="0"/>
                <a:cs typeface="Calibri" panose="020F0502020204030204" pitchFamily="34" charset="0"/>
              </a:rPr>
              <a:t>‘’Om je uit te spreken heb je steun vanuit je leidinggevende nodig’’. </a:t>
            </a:r>
          </a:p>
        </p:txBody>
      </p:sp>
    </p:spTree>
    <p:extLst>
      <p:ext uri="{BB962C8B-B14F-4D97-AF65-F5344CB8AC3E}">
        <p14:creationId xmlns:p14="http://schemas.microsoft.com/office/powerpoint/2010/main" val="273637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6172627B-BBF4-4A0D-BFE9-D112A5C47CE6}"/>
              </a:ext>
            </a:extLst>
          </p:cNvPr>
          <p:cNvSpPr>
            <a:spLocks noChangeArrowheads="1"/>
          </p:cNvSpPr>
          <p:nvPr/>
        </p:nvSpPr>
        <p:spPr bwMode="auto">
          <a:xfrm>
            <a:off x="3251202" y="551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5" name="Tekstvak 14">
            <a:extLst>
              <a:ext uri="{FF2B5EF4-FFF2-40B4-BE49-F238E27FC236}">
                <a16:creationId xmlns:a16="http://schemas.microsoft.com/office/drawing/2014/main" id="{B7482F45-987A-4913-3E81-D87362C5DDAC}"/>
              </a:ext>
            </a:extLst>
          </p:cNvPr>
          <p:cNvSpPr txBox="1"/>
          <p:nvPr/>
        </p:nvSpPr>
        <p:spPr>
          <a:xfrm>
            <a:off x="2979791" y="189462"/>
            <a:ext cx="8258313" cy="362472"/>
          </a:xfrm>
          <a:prstGeom prst="rect">
            <a:avLst/>
          </a:prstGeom>
          <a:solidFill>
            <a:srgbClr val="7CC6AF"/>
          </a:solidFill>
          <a:ln>
            <a:solidFill>
              <a:srgbClr val="7CC6AF"/>
            </a:solidFill>
          </a:ln>
        </p:spPr>
        <p:txBody>
          <a:bodyPr wrap="square">
            <a:spAutoFit/>
          </a:bodyPr>
          <a:lstStyle/>
          <a:p>
            <a:pPr>
              <a:lnSpc>
                <a:spcPct val="107000"/>
              </a:lnSpc>
              <a:spcAft>
                <a:spcPts val="800"/>
              </a:spcAft>
            </a:pPr>
            <a:r>
              <a:rPr lang="nl-NL"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In gesprek</a:t>
            </a:r>
            <a:endParaRPr lang="nl-NL" sz="1050" dirty="0">
              <a:latin typeface="Verdana" panose="020B0604030504040204" pitchFamily="34" charset="0"/>
              <a:ea typeface="Calibri" panose="020F0502020204030204" pitchFamily="34" charset="0"/>
              <a:cs typeface="Times New Roman" panose="02020603050405020304" pitchFamily="18" charset="0"/>
            </a:endParaRPr>
          </a:p>
        </p:txBody>
      </p:sp>
      <p:pic>
        <p:nvPicPr>
          <p:cNvPr id="17" name="Afbeelding 16">
            <a:extLst>
              <a:ext uri="{FF2B5EF4-FFF2-40B4-BE49-F238E27FC236}">
                <a16:creationId xmlns:a16="http://schemas.microsoft.com/office/drawing/2014/main" id="{4737540E-B656-A25F-C3A8-0259F5D92D0C}"/>
              </a:ext>
            </a:extLst>
          </p:cNvPr>
          <p:cNvPicPr>
            <a:picLocks noChangeAspect="1"/>
          </p:cNvPicPr>
          <p:nvPr/>
        </p:nvPicPr>
        <p:blipFill>
          <a:blip r:embed="rId2"/>
          <a:stretch>
            <a:fillRect/>
          </a:stretch>
        </p:blipFill>
        <p:spPr>
          <a:xfrm>
            <a:off x="258909" y="370698"/>
            <a:ext cx="2170364" cy="2170364"/>
          </a:xfrm>
          <a:prstGeom prst="rect">
            <a:avLst/>
          </a:prstGeom>
        </p:spPr>
      </p:pic>
      <p:pic>
        <p:nvPicPr>
          <p:cNvPr id="3" name="Afbeelding 2">
            <a:extLst>
              <a:ext uri="{FF2B5EF4-FFF2-40B4-BE49-F238E27FC236}">
                <a16:creationId xmlns:a16="http://schemas.microsoft.com/office/drawing/2014/main" id="{46041468-80DB-369B-B39C-2775AAEBC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150" y="806245"/>
            <a:ext cx="3687838" cy="2765879"/>
          </a:xfrm>
          <a:prstGeom prst="rect">
            <a:avLst/>
          </a:prstGeom>
        </p:spPr>
      </p:pic>
      <p:pic>
        <p:nvPicPr>
          <p:cNvPr id="6" name="Afbeelding 5">
            <a:extLst>
              <a:ext uri="{FF2B5EF4-FFF2-40B4-BE49-F238E27FC236}">
                <a16:creationId xmlns:a16="http://schemas.microsoft.com/office/drawing/2014/main" id="{1B0D1B32-7387-BE21-A62F-F53FF78F6E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791" y="806246"/>
            <a:ext cx="3687839" cy="2765879"/>
          </a:xfrm>
          <a:prstGeom prst="rect">
            <a:avLst/>
          </a:prstGeom>
        </p:spPr>
      </p:pic>
      <p:pic>
        <p:nvPicPr>
          <p:cNvPr id="8" name="Afbeelding 7">
            <a:extLst>
              <a:ext uri="{FF2B5EF4-FFF2-40B4-BE49-F238E27FC236}">
                <a16:creationId xmlns:a16="http://schemas.microsoft.com/office/drawing/2014/main" id="{429585DF-FD63-8FFA-EF10-2739EB90A372}"/>
              </a:ext>
            </a:extLst>
          </p:cNvPr>
          <p:cNvPicPr>
            <a:picLocks noChangeAspect="1"/>
          </p:cNvPicPr>
          <p:nvPr/>
        </p:nvPicPr>
        <p:blipFill>
          <a:blip r:embed="rId5">
            <a:extLst>
              <a:ext uri="{28A0092B-C50C-407E-A947-70E740481C1C}">
                <a14:useLocalDpi xmlns:a14="http://schemas.microsoft.com/office/drawing/2010/main" val="0"/>
              </a:ext>
            </a:extLst>
          </a:blip>
          <a:srcRect t="12549" r="6128"/>
          <a:stretch/>
        </p:blipFill>
        <p:spPr>
          <a:xfrm>
            <a:off x="2979791" y="3826437"/>
            <a:ext cx="3687839" cy="2576708"/>
          </a:xfrm>
          <a:prstGeom prst="rect">
            <a:avLst/>
          </a:prstGeom>
        </p:spPr>
      </p:pic>
      <p:pic>
        <p:nvPicPr>
          <p:cNvPr id="10" name="Afbeelding 9">
            <a:extLst>
              <a:ext uri="{FF2B5EF4-FFF2-40B4-BE49-F238E27FC236}">
                <a16:creationId xmlns:a16="http://schemas.microsoft.com/office/drawing/2014/main" id="{69C3FC3E-B4DF-2DCD-DD84-B11768096C36}"/>
              </a:ext>
            </a:extLst>
          </p:cNvPr>
          <p:cNvPicPr>
            <a:picLocks noChangeAspect="1"/>
          </p:cNvPicPr>
          <p:nvPr/>
        </p:nvPicPr>
        <p:blipFill>
          <a:blip r:embed="rId6">
            <a:extLst>
              <a:ext uri="{28A0092B-C50C-407E-A947-70E740481C1C}">
                <a14:useLocalDpi xmlns:a14="http://schemas.microsoft.com/office/drawing/2010/main" val="0"/>
              </a:ext>
            </a:extLst>
          </a:blip>
          <a:srcRect t="10959"/>
          <a:stretch/>
        </p:blipFill>
        <p:spPr>
          <a:xfrm>
            <a:off x="6912148" y="3826435"/>
            <a:ext cx="3687838" cy="2576708"/>
          </a:xfrm>
          <a:prstGeom prst="rect">
            <a:avLst/>
          </a:prstGeom>
        </p:spPr>
      </p:pic>
    </p:spTree>
    <p:extLst>
      <p:ext uri="{BB962C8B-B14F-4D97-AF65-F5344CB8AC3E}">
        <p14:creationId xmlns:p14="http://schemas.microsoft.com/office/powerpoint/2010/main" val="39595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4D3F8591-D416-4894-8F35-4A4D719F5FFF}"/>
              </a:ext>
            </a:extLst>
          </p:cNvPr>
          <p:cNvSpPr txBox="1"/>
          <p:nvPr/>
        </p:nvSpPr>
        <p:spPr>
          <a:xfrm>
            <a:off x="2979791" y="189462"/>
            <a:ext cx="8258313" cy="362472"/>
          </a:xfrm>
          <a:prstGeom prst="rect">
            <a:avLst/>
          </a:prstGeom>
          <a:solidFill>
            <a:srgbClr val="7CC6AF"/>
          </a:solidFill>
          <a:ln>
            <a:solidFill>
              <a:srgbClr val="7CC6AF"/>
            </a:solidFill>
          </a:ln>
        </p:spPr>
        <p:txBody>
          <a:bodyPr wrap="square">
            <a:spAutoFit/>
          </a:bodyPr>
          <a:lstStyle/>
          <a:p>
            <a:pPr>
              <a:lnSpc>
                <a:spcPct val="107000"/>
              </a:lnSpc>
              <a:spcAft>
                <a:spcPts val="800"/>
              </a:spcAft>
            </a:pPr>
            <a:r>
              <a:rPr lang="nl-NL"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Inzichten</a:t>
            </a:r>
            <a:endParaRPr lang="nl-NL" sz="1050" dirty="0">
              <a:latin typeface="Verdana" panose="020B0604030504040204" pitchFamily="34" charset="0"/>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BC0BC3AE-6FBC-C494-E864-CCEC5D7D5AEB}"/>
              </a:ext>
            </a:extLst>
          </p:cNvPr>
          <p:cNvPicPr>
            <a:picLocks noChangeAspect="1"/>
          </p:cNvPicPr>
          <p:nvPr/>
        </p:nvPicPr>
        <p:blipFill>
          <a:blip r:embed="rId2"/>
          <a:stretch>
            <a:fillRect/>
          </a:stretch>
        </p:blipFill>
        <p:spPr>
          <a:xfrm>
            <a:off x="258909" y="370698"/>
            <a:ext cx="2170364" cy="2170364"/>
          </a:xfrm>
          <a:prstGeom prst="rect">
            <a:avLst/>
          </a:prstGeom>
        </p:spPr>
      </p:pic>
      <p:sp>
        <p:nvSpPr>
          <p:cNvPr id="2" name="Tekstvak 1">
            <a:extLst>
              <a:ext uri="{FF2B5EF4-FFF2-40B4-BE49-F238E27FC236}">
                <a16:creationId xmlns:a16="http://schemas.microsoft.com/office/drawing/2014/main" id="{35F1CAF0-2C99-AD29-0526-12B193E8019D}"/>
              </a:ext>
            </a:extLst>
          </p:cNvPr>
          <p:cNvSpPr txBox="1"/>
          <p:nvPr/>
        </p:nvSpPr>
        <p:spPr>
          <a:xfrm>
            <a:off x="2979791" y="776835"/>
            <a:ext cx="8258313" cy="4801314"/>
          </a:xfrm>
          <a:prstGeom prst="rect">
            <a:avLst/>
          </a:prstGeom>
          <a:noFill/>
        </p:spPr>
        <p:txBody>
          <a:bodyPr wrap="square" rtlCol="0">
            <a:spAutoFit/>
          </a:bodyPr>
          <a:lstStyle/>
          <a:p>
            <a:pPr marL="285750" indent="-285750">
              <a:buFont typeface="Courier New" panose="02070309020205020404" pitchFamily="49" charset="0"/>
              <a:buChar char="o"/>
            </a:pPr>
            <a:r>
              <a:rPr lang="nl-NL" dirty="0"/>
              <a:t>Het vragen om tegenspraak is een </a:t>
            </a:r>
            <a:r>
              <a:rPr lang="nl-NL" dirty="0" err="1"/>
              <a:t>skill</a:t>
            </a:r>
            <a:r>
              <a:rPr lang="nl-NL" dirty="0"/>
              <a:t> die aangeleerd moet worden. </a:t>
            </a:r>
          </a:p>
          <a:p>
            <a:pPr marL="285750" indent="-285750">
              <a:buFont typeface="Courier New" panose="02070309020205020404" pitchFamily="49" charset="0"/>
              <a:buChar char="o"/>
            </a:pPr>
            <a:r>
              <a:rPr lang="nl-NL" dirty="0"/>
              <a:t>Sta altijd open voor (tegen) geluid. </a:t>
            </a:r>
          </a:p>
          <a:p>
            <a:pPr marL="285750" indent="-285750">
              <a:buFont typeface="Courier New" panose="02070309020205020404" pitchFamily="49" charset="0"/>
              <a:buChar char="o"/>
            </a:pPr>
            <a:r>
              <a:rPr lang="nl-NL" dirty="0"/>
              <a:t>Sta naast elkaar en niet tegenover elkaar. </a:t>
            </a:r>
          </a:p>
          <a:p>
            <a:pPr marL="285750" indent="-285750">
              <a:buFont typeface="Courier New" panose="02070309020205020404" pitchFamily="49" charset="0"/>
              <a:buChar char="o"/>
            </a:pPr>
            <a:r>
              <a:rPr lang="nl-NL" dirty="0"/>
              <a:t>Hoe je op te stellen in een besluitvormingsproces. </a:t>
            </a:r>
          </a:p>
          <a:p>
            <a:pPr marL="285750" indent="-285750">
              <a:buFont typeface="Courier New" panose="02070309020205020404" pitchFamily="49" charset="0"/>
              <a:buChar char="o"/>
            </a:pPr>
            <a:r>
              <a:rPr lang="nl-NL" dirty="0"/>
              <a:t>Het helpt in het tegenspreken als de rollen duidelijk zijn en je steun krijgt vanuit je leidinggevende. </a:t>
            </a:r>
          </a:p>
          <a:p>
            <a:pPr marL="285750" indent="-285750">
              <a:buFont typeface="Courier New" panose="02070309020205020404" pitchFamily="49" charset="0"/>
              <a:buChar char="o"/>
            </a:pPr>
            <a:r>
              <a:rPr lang="nl-NL" dirty="0"/>
              <a:t>Voordat je je uitspreekt zoek medestanders, anders kunnen mensen zich overvallen voelen. </a:t>
            </a:r>
          </a:p>
          <a:p>
            <a:pPr marL="285750" indent="-285750">
              <a:buFont typeface="Courier New" panose="02070309020205020404" pitchFamily="49" charset="0"/>
              <a:buChar char="o"/>
            </a:pPr>
            <a:r>
              <a:rPr lang="nl-NL" dirty="0"/>
              <a:t>Dat gedrag belangrijk is en het contact met de ander.</a:t>
            </a:r>
          </a:p>
          <a:p>
            <a:pPr marL="285750" indent="-285750">
              <a:buFont typeface="Courier New" panose="02070309020205020404" pitchFamily="49" charset="0"/>
              <a:buChar char="o"/>
            </a:pPr>
            <a:r>
              <a:rPr lang="nl-NL" dirty="0"/>
              <a:t>Nodig herhaaldelijk de ander uit om zich uit te spreken / te adviseren.</a:t>
            </a:r>
          </a:p>
          <a:p>
            <a:pPr marL="285750" indent="-285750">
              <a:buFont typeface="Courier New" panose="02070309020205020404" pitchFamily="49" charset="0"/>
              <a:buChar char="o"/>
            </a:pPr>
            <a:r>
              <a:rPr lang="nl-NL" dirty="0"/>
              <a:t>Ook een minderheidsstandpunt is belangrijk.  </a:t>
            </a:r>
          </a:p>
          <a:p>
            <a:pPr marL="285750" indent="-285750">
              <a:buFont typeface="Courier New" panose="02070309020205020404" pitchFamily="49" charset="0"/>
              <a:buChar char="o"/>
            </a:pPr>
            <a:r>
              <a:rPr lang="nl-NL" dirty="0"/>
              <a:t>Wanneer iemand zich uitspreekt, vraag door en sta er voor open. </a:t>
            </a:r>
          </a:p>
          <a:p>
            <a:pPr marL="285750" indent="-285750">
              <a:buFont typeface="Courier New" panose="02070309020205020404" pitchFamily="49" charset="0"/>
              <a:buChar char="o"/>
            </a:pPr>
            <a:r>
              <a:rPr lang="nl-NL" dirty="0"/>
              <a:t>Begrip voor elkaar! </a:t>
            </a:r>
          </a:p>
          <a:p>
            <a:pPr marL="285750" indent="-285750">
              <a:buFont typeface="Courier New" panose="02070309020205020404" pitchFamily="49" charset="0"/>
              <a:buChar char="o"/>
            </a:pPr>
            <a:r>
              <a:rPr lang="nl-NL" dirty="0"/>
              <a:t>Luisteren, samenvatten, doorvragen. </a:t>
            </a:r>
          </a:p>
          <a:p>
            <a:pPr marL="285750" indent="-285750">
              <a:buFont typeface="Courier New" panose="02070309020205020404" pitchFamily="49" charset="0"/>
              <a:buChar char="o"/>
            </a:pPr>
            <a:r>
              <a:rPr lang="nl-NL" dirty="0"/>
              <a:t>Er zijn vele vormen van loyaliteit. </a:t>
            </a:r>
          </a:p>
          <a:p>
            <a:pPr marL="285750" indent="-285750">
              <a:buFont typeface="Courier New" panose="02070309020205020404" pitchFamily="49" charset="0"/>
              <a:buChar char="o"/>
            </a:pPr>
            <a:endParaRPr lang="nl-NL" dirty="0"/>
          </a:p>
          <a:p>
            <a:pPr marL="285750" indent="-285750">
              <a:buFont typeface="Courier New" panose="02070309020205020404" pitchFamily="49" charset="0"/>
              <a:buChar char="o"/>
            </a:pPr>
            <a:endParaRPr lang="nl-NL" dirty="0"/>
          </a:p>
        </p:txBody>
      </p:sp>
    </p:spTree>
    <p:extLst>
      <p:ext uri="{BB962C8B-B14F-4D97-AF65-F5344CB8AC3E}">
        <p14:creationId xmlns:p14="http://schemas.microsoft.com/office/powerpoint/2010/main" val="169598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al 9">
            <a:extLst>
              <a:ext uri="{FF2B5EF4-FFF2-40B4-BE49-F238E27FC236}">
                <a16:creationId xmlns:a16="http://schemas.microsoft.com/office/drawing/2014/main" id="{6F6FAEE7-F508-4F62-A5C7-2C3D4B539A1B}"/>
              </a:ext>
            </a:extLst>
          </p:cNvPr>
          <p:cNvSpPr/>
          <p:nvPr/>
        </p:nvSpPr>
        <p:spPr>
          <a:xfrm rot="20530673">
            <a:off x="8024317" y="3461383"/>
            <a:ext cx="3510845" cy="3507619"/>
          </a:xfrm>
          <a:prstGeom prst="ellipse">
            <a:avLst/>
          </a:prstGeom>
          <a:solidFill>
            <a:srgbClr val="7CC6AF"/>
          </a:solidFill>
          <a:ln>
            <a:solidFill>
              <a:srgbClr val="7CC6A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Rechthoek 11">
            <a:hlinkClick r:id="" action="ppaction://noaction"/>
            <a:extLst>
              <a:ext uri="{FF2B5EF4-FFF2-40B4-BE49-F238E27FC236}">
                <a16:creationId xmlns:a16="http://schemas.microsoft.com/office/drawing/2014/main" id="{A481F03F-103A-4DF0-BB8E-372D3406167C}"/>
              </a:ext>
            </a:extLst>
          </p:cNvPr>
          <p:cNvSpPr/>
          <p:nvPr/>
        </p:nvSpPr>
        <p:spPr>
          <a:xfrm>
            <a:off x="2429273" y="316094"/>
            <a:ext cx="8329433" cy="1583778"/>
          </a:xfrm>
          <a:prstGeom prst="rect">
            <a:avLst/>
          </a:prstGeom>
          <a:solidFill>
            <a:srgbClr val="7CC6AF"/>
          </a:solidFill>
          <a:ln w="19050">
            <a:solidFill>
              <a:srgbClr val="7CC6A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nl-NL" sz="3200"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Wat vond je van het gesprek over Loyale Tegenspraak?</a:t>
            </a:r>
            <a:endParaRPr lang="nl-NL" sz="3200" dirty="0">
              <a:latin typeface="Verdana" panose="020B0604030504040204" pitchFamily="34" charset="0"/>
              <a:ea typeface="Verdana" panose="020B0604030504040204" pitchFamily="34" charset="0"/>
              <a:cs typeface="Times New Roman" panose="02020603050405020304" pitchFamily="18" charset="0"/>
            </a:endParaRPr>
          </a:p>
        </p:txBody>
      </p:sp>
      <p:sp>
        <p:nvSpPr>
          <p:cNvPr id="9" name="Ovaal 8">
            <a:extLst>
              <a:ext uri="{FF2B5EF4-FFF2-40B4-BE49-F238E27FC236}">
                <a16:creationId xmlns:a16="http://schemas.microsoft.com/office/drawing/2014/main" id="{01D93D9E-F83D-4390-B24C-A4830FE29D9B}"/>
              </a:ext>
            </a:extLst>
          </p:cNvPr>
          <p:cNvSpPr/>
          <p:nvPr/>
        </p:nvSpPr>
        <p:spPr>
          <a:xfrm rot="692801">
            <a:off x="10267358" y="5175980"/>
            <a:ext cx="1574392" cy="1617452"/>
          </a:xfrm>
          <a:prstGeom prst="ellipse">
            <a:avLst/>
          </a:prstGeom>
          <a:solidFill>
            <a:srgbClr val="E394BF"/>
          </a:solidFill>
          <a:ln>
            <a:solidFill>
              <a:srgbClr val="E394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hlinkClick r:id="rId2">
                  <a:extLst>
                    <a:ext uri="{A12FA001-AC4F-418D-AE19-62706E023703}">
                      <ahyp:hlinkClr xmlns:ahyp="http://schemas.microsoft.com/office/drawing/2018/hyperlinkcolor" val="tx"/>
                    </a:ext>
                  </a:extLst>
                </a:hlinkClick>
              </a:rPr>
              <a:t>Scan de code of klik hier</a:t>
            </a:r>
            <a:endParaRPr lang="nl-NL" sz="1600" dirty="0">
              <a:solidFill>
                <a:schemeClr val="tx1"/>
              </a:solidFill>
            </a:endParaRPr>
          </a:p>
        </p:txBody>
      </p:sp>
      <p:sp>
        <p:nvSpPr>
          <p:cNvPr id="2" name="Tekstvak 1">
            <a:extLst>
              <a:ext uri="{FF2B5EF4-FFF2-40B4-BE49-F238E27FC236}">
                <a16:creationId xmlns:a16="http://schemas.microsoft.com/office/drawing/2014/main" id="{A953E529-A9D1-E9F7-D302-48DFEB2DA88A}"/>
              </a:ext>
            </a:extLst>
          </p:cNvPr>
          <p:cNvSpPr txBox="1"/>
          <p:nvPr/>
        </p:nvSpPr>
        <p:spPr>
          <a:xfrm>
            <a:off x="618049" y="2726452"/>
            <a:ext cx="6609437" cy="2308324"/>
          </a:xfrm>
          <a:prstGeom prst="rect">
            <a:avLst/>
          </a:prstGeom>
          <a:noFill/>
        </p:spPr>
        <p:txBody>
          <a:bodyPr wrap="square">
            <a:spAutoFit/>
          </a:bodyPr>
          <a:lstStyle/>
          <a:p>
            <a:r>
              <a:rPr lang="nl-NL" sz="1600" dirty="0">
                <a:solidFill>
                  <a:schemeClr val="tx1"/>
                </a:solidFill>
                <a:effectLst/>
                <a:latin typeface="Verdana" panose="020B0604030504040204" pitchFamily="34" charset="0"/>
                <a:ea typeface="Calibri" panose="020F0502020204030204" pitchFamily="34" charset="0"/>
              </a:rPr>
              <a:t>Jouw ervaring is voor ons belangrijk!  </a:t>
            </a:r>
          </a:p>
          <a:p>
            <a:endParaRPr lang="nl-NL" sz="1600" dirty="0">
              <a:latin typeface="Verdana" panose="020B0604030504040204" pitchFamily="34" charset="0"/>
              <a:ea typeface="Calibri" panose="020F0502020204030204" pitchFamily="34" charset="0"/>
            </a:endParaRPr>
          </a:p>
          <a:p>
            <a:r>
              <a:rPr lang="nl-NL" sz="1600" dirty="0">
                <a:solidFill>
                  <a:schemeClr val="tx1"/>
                </a:solidFill>
                <a:effectLst/>
                <a:latin typeface="Verdana" panose="020B0604030504040204" pitchFamily="34" charset="0"/>
                <a:ea typeface="Calibri" panose="020F0502020204030204" pitchFamily="34" charset="0"/>
              </a:rPr>
              <a:t>We horen graag </a:t>
            </a:r>
            <a:r>
              <a:rPr lang="nl-NL" sz="1600" dirty="0">
                <a:latin typeface="Verdana" panose="020B0604030504040204" pitchFamily="34" charset="0"/>
                <a:ea typeface="Calibri" panose="020F0502020204030204" pitchFamily="34" charset="0"/>
              </a:rPr>
              <a:t>hoe jij het gesprek over Loyale Tegenspraak hebt ervaren en wat je hiermee kan in jouw werkpraktijk. Daar leren wij van en waar nodig kunnen wij de sessie inhoudelijk verder door ontwikkelen. </a:t>
            </a:r>
            <a:r>
              <a:rPr lang="nl-NL" sz="1600" dirty="0">
                <a:solidFill>
                  <a:schemeClr val="tx1"/>
                </a:solidFill>
                <a:effectLst/>
                <a:latin typeface="Verdana" panose="020B0604030504040204" pitchFamily="34" charset="0"/>
                <a:ea typeface="Calibri" panose="020F0502020204030204" pitchFamily="34" charset="0"/>
              </a:rPr>
              <a:t> </a:t>
            </a:r>
          </a:p>
          <a:p>
            <a:endParaRPr lang="nl-NL" sz="1600" dirty="0">
              <a:latin typeface="Verdana" panose="020B0604030504040204" pitchFamily="34" charset="0"/>
              <a:ea typeface="Calibri" panose="020F0502020204030204" pitchFamily="34" charset="0"/>
            </a:endParaRPr>
          </a:p>
          <a:p>
            <a:r>
              <a:rPr lang="nl-NL" sz="1600" dirty="0">
                <a:solidFill>
                  <a:schemeClr val="tx1"/>
                </a:solidFill>
                <a:effectLst/>
                <a:latin typeface="Verdana" panose="020B0604030504040204" pitchFamily="34" charset="0"/>
                <a:ea typeface="Calibri" panose="020F0502020204030204" pitchFamily="34" charset="0"/>
              </a:rPr>
              <a:t>Scan de QR-code en laat het ons weten!</a:t>
            </a:r>
            <a:br>
              <a:rPr lang="nl-NL" sz="1600" dirty="0">
                <a:solidFill>
                  <a:schemeClr val="tx1"/>
                </a:solidFill>
                <a:effectLst/>
                <a:latin typeface="Verdana" panose="020B0604030504040204" pitchFamily="34" charset="0"/>
                <a:ea typeface="Calibri" panose="020F0502020204030204" pitchFamily="34" charset="0"/>
              </a:rPr>
            </a:br>
            <a:r>
              <a:rPr lang="nl-NL" sz="1600" dirty="0">
                <a:solidFill>
                  <a:schemeClr val="tx1"/>
                </a:solidFill>
                <a:effectLst/>
                <a:latin typeface="Verdana" panose="020B0604030504040204" pitchFamily="34" charset="0"/>
                <a:ea typeface="Calibri" panose="020F0502020204030204" pitchFamily="34" charset="0"/>
              </a:rPr>
              <a:t> </a:t>
            </a:r>
          </a:p>
        </p:txBody>
      </p:sp>
      <p:pic>
        <p:nvPicPr>
          <p:cNvPr id="3" name="Afbeelding 2">
            <a:extLst>
              <a:ext uri="{FF2B5EF4-FFF2-40B4-BE49-F238E27FC236}">
                <a16:creationId xmlns:a16="http://schemas.microsoft.com/office/drawing/2014/main" id="{6CED5B5F-441D-02B2-3258-79FACB21072B}"/>
              </a:ext>
            </a:extLst>
          </p:cNvPr>
          <p:cNvPicPr>
            <a:picLocks noChangeAspect="1"/>
          </p:cNvPicPr>
          <p:nvPr/>
        </p:nvPicPr>
        <p:blipFill>
          <a:blip r:embed="rId3"/>
          <a:stretch>
            <a:fillRect/>
          </a:stretch>
        </p:blipFill>
        <p:spPr>
          <a:xfrm>
            <a:off x="258909" y="142798"/>
            <a:ext cx="2170364" cy="2170364"/>
          </a:xfrm>
          <a:prstGeom prst="rect">
            <a:avLst/>
          </a:prstGeom>
        </p:spPr>
      </p:pic>
      <p:sp>
        <p:nvSpPr>
          <p:cNvPr id="7" name="Rechthoek 6">
            <a:extLst>
              <a:ext uri="{FF2B5EF4-FFF2-40B4-BE49-F238E27FC236}">
                <a16:creationId xmlns:a16="http://schemas.microsoft.com/office/drawing/2014/main" id="{5BC45656-D48F-FA30-27B7-FE39B4320CD3}"/>
              </a:ext>
            </a:extLst>
          </p:cNvPr>
          <p:cNvSpPr/>
          <p:nvPr/>
        </p:nvSpPr>
        <p:spPr>
          <a:xfrm>
            <a:off x="8461041" y="4427078"/>
            <a:ext cx="1660368" cy="16151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56F1410E-93E5-B653-9819-0707C02CF6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063" y="4080512"/>
            <a:ext cx="2308324" cy="2308324"/>
          </a:xfrm>
          <a:prstGeom prst="rect">
            <a:avLst/>
          </a:prstGeom>
        </p:spPr>
      </p:pic>
    </p:spTree>
    <p:extLst>
      <p:ext uri="{BB962C8B-B14F-4D97-AF65-F5344CB8AC3E}">
        <p14:creationId xmlns:p14="http://schemas.microsoft.com/office/powerpoint/2010/main" val="73447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al 9">
            <a:extLst>
              <a:ext uri="{FF2B5EF4-FFF2-40B4-BE49-F238E27FC236}">
                <a16:creationId xmlns:a16="http://schemas.microsoft.com/office/drawing/2014/main" id="{6F6FAEE7-F508-4F62-A5C7-2C3D4B539A1B}"/>
              </a:ext>
            </a:extLst>
          </p:cNvPr>
          <p:cNvSpPr/>
          <p:nvPr/>
        </p:nvSpPr>
        <p:spPr>
          <a:xfrm rot="20530673">
            <a:off x="773288" y="4591077"/>
            <a:ext cx="3510845" cy="3507619"/>
          </a:xfrm>
          <a:prstGeom prst="ellipse">
            <a:avLst/>
          </a:prstGeom>
          <a:solidFill>
            <a:srgbClr val="7CC6AF"/>
          </a:solidFill>
          <a:ln>
            <a:solidFill>
              <a:srgbClr val="7CC6A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hlinkClick r:id="" action="ppaction://noaction"/>
            <a:extLst>
              <a:ext uri="{FF2B5EF4-FFF2-40B4-BE49-F238E27FC236}">
                <a16:creationId xmlns:a16="http://schemas.microsoft.com/office/drawing/2014/main" id="{A481F03F-103A-4DF0-BB8E-372D3406167C}"/>
              </a:ext>
            </a:extLst>
          </p:cNvPr>
          <p:cNvSpPr/>
          <p:nvPr/>
        </p:nvSpPr>
        <p:spPr>
          <a:xfrm>
            <a:off x="0" y="295239"/>
            <a:ext cx="5067041" cy="816530"/>
          </a:xfrm>
          <a:prstGeom prst="rect">
            <a:avLst/>
          </a:prstGeom>
          <a:solidFill>
            <a:srgbClr val="7CC6AF"/>
          </a:solidFill>
          <a:ln w="19050">
            <a:solidFill>
              <a:srgbClr val="7CC6A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tx1"/>
                </a:solidFill>
                <a:latin typeface="Verdana" panose="020B0604030504040204" pitchFamily="34" charset="0"/>
                <a:ea typeface="Verdana" panose="020B0604030504040204" pitchFamily="34" charset="0"/>
              </a:rPr>
              <a:t>Informatiebron</a:t>
            </a:r>
          </a:p>
        </p:txBody>
      </p:sp>
      <p:sp>
        <p:nvSpPr>
          <p:cNvPr id="9" name="Ovaal 8">
            <a:extLst>
              <a:ext uri="{FF2B5EF4-FFF2-40B4-BE49-F238E27FC236}">
                <a16:creationId xmlns:a16="http://schemas.microsoft.com/office/drawing/2014/main" id="{01D93D9E-F83D-4390-B24C-A4830FE29D9B}"/>
              </a:ext>
            </a:extLst>
          </p:cNvPr>
          <p:cNvSpPr/>
          <p:nvPr/>
        </p:nvSpPr>
        <p:spPr>
          <a:xfrm rot="1563969">
            <a:off x="3410403" y="4805779"/>
            <a:ext cx="1574392" cy="1617452"/>
          </a:xfrm>
          <a:prstGeom prst="ellipse">
            <a:avLst/>
          </a:prstGeom>
          <a:solidFill>
            <a:srgbClr val="E394BF"/>
          </a:solidFill>
          <a:ln>
            <a:solidFill>
              <a:srgbClr val="E394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hlinkClick r:id="rId2">
                  <a:extLst>
                    <a:ext uri="{A12FA001-AC4F-418D-AE19-62706E023703}">
                      <ahyp:hlinkClr xmlns:ahyp="http://schemas.microsoft.com/office/drawing/2018/hyperlinkcolor" val="tx"/>
                    </a:ext>
                  </a:extLst>
                </a:hlinkClick>
              </a:rPr>
              <a:t>Scan de code of klik hier</a:t>
            </a:r>
            <a:endParaRPr lang="nl-NL" sz="1600" dirty="0">
              <a:solidFill>
                <a:schemeClr val="tx1"/>
              </a:solidFill>
            </a:endParaRPr>
          </a:p>
        </p:txBody>
      </p:sp>
      <p:pic>
        <p:nvPicPr>
          <p:cNvPr id="2" name="Afbeelding 1">
            <a:extLst>
              <a:ext uri="{FF2B5EF4-FFF2-40B4-BE49-F238E27FC236}">
                <a16:creationId xmlns:a16="http://schemas.microsoft.com/office/drawing/2014/main" id="{F429826B-7E55-140D-C15D-61AD49F3B976}"/>
              </a:ext>
            </a:extLst>
          </p:cNvPr>
          <p:cNvPicPr>
            <a:picLocks noChangeAspect="1"/>
          </p:cNvPicPr>
          <p:nvPr/>
        </p:nvPicPr>
        <p:blipFill>
          <a:blip r:embed="rId3"/>
          <a:stretch>
            <a:fillRect/>
          </a:stretch>
        </p:blipFill>
        <p:spPr>
          <a:xfrm>
            <a:off x="1114315" y="1515935"/>
            <a:ext cx="2828789" cy="2828789"/>
          </a:xfrm>
          <a:prstGeom prst="rect">
            <a:avLst/>
          </a:prstGeom>
        </p:spPr>
      </p:pic>
      <p:sp>
        <p:nvSpPr>
          <p:cNvPr id="4" name="Stroomdiagram: Proces 3">
            <a:extLst>
              <a:ext uri="{FF2B5EF4-FFF2-40B4-BE49-F238E27FC236}">
                <a16:creationId xmlns:a16="http://schemas.microsoft.com/office/drawing/2014/main" id="{5596683B-13C6-3793-EBD7-40298A6DE646}"/>
              </a:ext>
            </a:extLst>
          </p:cNvPr>
          <p:cNvSpPr/>
          <p:nvPr/>
        </p:nvSpPr>
        <p:spPr>
          <a:xfrm>
            <a:off x="5753686" y="1253334"/>
            <a:ext cx="5991346" cy="5054957"/>
          </a:xfrm>
          <a:prstGeom prst="flowChartProcess">
            <a:avLst/>
          </a:prstGeom>
          <a:solidFill>
            <a:srgbClr val="7CC6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rPr>
              <a:t>Gids Ambtelijk Vakmanschap, </a:t>
            </a:r>
          </a:p>
          <a:p>
            <a:r>
              <a:rPr lang="nl-NL" b="1" dirty="0">
                <a:solidFill>
                  <a:schemeClr val="tx1"/>
                </a:solidFill>
              </a:rPr>
              <a:t>werken vanuit:</a:t>
            </a:r>
          </a:p>
          <a:p>
            <a:endParaRPr lang="nl-NL" b="1" dirty="0">
              <a:solidFill>
                <a:schemeClr val="tx1"/>
              </a:solidFill>
            </a:endParaRPr>
          </a:p>
          <a:p>
            <a:pPr marL="285750" indent="-285750">
              <a:buFont typeface="Wingdings" panose="05000000000000000000" pitchFamily="2" charset="2"/>
              <a:buChar char="v"/>
            </a:pPr>
            <a:r>
              <a:rPr lang="nl-NL" b="1" dirty="0">
                <a:solidFill>
                  <a:schemeClr val="tx1"/>
                </a:solidFill>
              </a:rPr>
              <a:t>vertrouwen</a:t>
            </a:r>
          </a:p>
          <a:p>
            <a:r>
              <a:rPr lang="nl-NL" b="1" dirty="0">
                <a:solidFill>
                  <a:schemeClr val="tx1"/>
                </a:solidFill>
              </a:rPr>
              <a:t>	</a:t>
            </a:r>
            <a:r>
              <a:rPr lang="nl-NL" i="1" dirty="0">
                <a:solidFill>
                  <a:schemeClr val="tx1"/>
                </a:solidFill>
              </a:rPr>
              <a:t>open, inclusief, integer</a:t>
            </a:r>
          </a:p>
          <a:p>
            <a:pPr marL="285750" indent="-285750">
              <a:buFont typeface="Wingdings" panose="05000000000000000000" pitchFamily="2" charset="2"/>
              <a:buChar char="v"/>
            </a:pPr>
            <a:r>
              <a:rPr lang="nl-NL" b="1" dirty="0">
                <a:solidFill>
                  <a:schemeClr val="tx1"/>
                </a:solidFill>
              </a:rPr>
              <a:t>dienstbaarheid</a:t>
            </a:r>
          </a:p>
          <a:p>
            <a:r>
              <a:rPr lang="nl-NL" b="1" dirty="0">
                <a:solidFill>
                  <a:schemeClr val="tx1"/>
                </a:solidFill>
              </a:rPr>
              <a:t>	</a:t>
            </a:r>
            <a:r>
              <a:rPr lang="nl-NL" i="1" dirty="0">
                <a:solidFill>
                  <a:schemeClr val="tx1"/>
                </a:solidFill>
              </a:rPr>
              <a:t>behoorlijk, toegankelijk, dienstverlenend</a:t>
            </a:r>
          </a:p>
          <a:p>
            <a:pPr marL="285750" indent="-285750">
              <a:buFont typeface="Wingdings" panose="05000000000000000000" pitchFamily="2" charset="2"/>
              <a:buChar char="v"/>
            </a:pPr>
            <a:r>
              <a:rPr lang="nl-NL" b="1" dirty="0">
                <a:solidFill>
                  <a:schemeClr val="tx1"/>
                </a:solidFill>
              </a:rPr>
              <a:t>legitimiteit</a:t>
            </a:r>
          </a:p>
          <a:p>
            <a:r>
              <a:rPr lang="nl-NL" b="1" dirty="0">
                <a:solidFill>
                  <a:schemeClr val="tx1"/>
                </a:solidFill>
              </a:rPr>
              <a:t>	</a:t>
            </a:r>
            <a:r>
              <a:rPr lang="nl-NL" i="1" dirty="0">
                <a:solidFill>
                  <a:schemeClr val="tx1"/>
                </a:solidFill>
              </a:rPr>
              <a:t>rechtmatig en rechtvaardig</a:t>
            </a:r>
          </a:p>
          <a:p>
            <a:pPr marL="285750" indent="-285750">
              <a:buFont typeface="Wingdings" panose="05000000000000000000" pitchFamily="2" charset="2"/>
              <a:buChar char="v"/>
            </a:pPr>
            <a:r>
              <a:rPr lang="nl-NL" b="1" dirty="0">
                <a:solidFill>
                  <a:schemeClr val="tx1"/>
                </a:solidFill>
              </a:rPr>
              <a:t>de opgave</a:t>
            </a:r>
          </a:p>
          <a:p>
            <a:r>
              <a:rPr lang="nl-NL" b="1" dirty="0">
                <a:solidFill>
                  <a:schemeClr val="tx1"/>
                </a:solidFill>
              </a:rPr>
              <a:t>	</a:t>
            </a:r>
            <a:r>
              <a:rPr lang="nl-NL" i="1" dirty="0">
                <a:solidFill>
                  <a:schemeClr val="tx1"/>
                </a:solidFill>
              </a:rPr>
              <a:t>grenzeloos samenwerken, mensgericht</a:t>
            </a:r>
          </a:p>
          <a:p>
            <a:pPr marL="285750" indent="-285750">
              <a:buFont typeface="Wingdings" panose="05000000000000000000" pitchFamily="2" charset="2"/>
              <a:buChar char="v"/>
            </a:pPr>
            <a:r>
              <a:rPr lang="nl-NL" b="1" dirty="0">
                <a:solidFill>
                  <a:schemeClr val="tx1"/>
                </a:solidFill>
              </a:rPr>
              <a:t>verantwoordelijkheid</a:t>
            </a:r>
          </a:p>
          <a:p>
            <a:r>
              <a:rPr lang="nl-NL" b="1" dirty="0">
                <a:solidFill>
                  <a:schemeClr val="tx1"/>
                </a:solidFill>
              </a:rPr>
              <a:t>	</a:t>
            </a:r>
            <a:r>
              <a:rPr lang="nl-NL" i="1" dirty="0">
                <a:solidFill>
                  <a:schemeClr val="tx1"/>
                </a:solidFill>
              </a:rPr>
              <a:t>doelgericht, doelmatig, aanspreekbaar</a:t>
            </a:r>
          </a:p>
          <a:p>
            <a:pPr marL="285750" indent="-285750">
              <a:buFont typeface="Wingdings" panose="05000000000000000000" pitchFamily="2" charset="2"/>
              <a:buChar char="v"/>
            </a:pPr>
            <a:r>
              <a:rPr lang="nl-NL" b="1" dirty="0">
                <a:solidFill>
                  <a:schemeClr val="tx1"/>
                </a:solidFill>
              </a:rPr>
              <a:t>verantwoording</a:t>
            </a:r>
          </a:p>
          <a:p>
            <a:r>
              <a:rPr lang="nl-NL" b="1" dirty="0">
                <a:solidFill>
                  <a:schemeClr val="tx1"/>
                </a:solidFill>
              </a:rPr>
              <a:t>	</a:t>
            </a:r>
            <a:r>
              <a:rPr lang="nl-NL" i="1" dirty="0">
                <a:solidFill>
                  <a:schemeClr val="tx1"/>
                </a:solidFill>
              </a:rPr>
              <a:t>navolgbaar, transparant</a:t>
            </a:r>
          </a:p>
          <a:p>
            <a:pPr marL="285750" indent="-285750">
              <a:buFont typeface="Wingdings" panose="05000000000000000000" pitchFamily="2" charset="2"/>
              <a:buChar char="v"/>
            </a:pPr>
            <a:r>
              <a:rPr lang="nl-NL" b="1" dirty="0">
                <a:solidFill>
                  <a:schemeClr val="tx1"/>
                </a:solidFill>
              </a:rPr>
              <a:t>professionaliteit</a:t>
            </a:r>
          </a:p>
          <a:p>
            <a:r>
              <a:rPr lang="nl-NL" b="1" dirty="0">
                <a:solidFill>
                  <a:schemeClr val="tx1"/>
                </a:solidFill>
              </a:rPr>
              <a:t>	</a:t>
            </a:r>
            <a:r>
              <a:rPr lang="nl-NL" i="1" dirty="0">
                <a:solidFill>
                  <a:schemeClr val="tx1"/>
                </a:solidFill>
              </a:rPr>
              <a:t>vakkundig, kritisch, verbeteringsgericht</a:t>
            </a:r>
          </a:p>
          <a:p>
            <a:pPr algn="ctr"/>
            <a:endParaRPr lang="nl-NL" dirty="0"/>
          </a:p>
        </p:txBody>
      </p:sp>
      <p:sp>
        <p:nvSpPr>
          <p:cNvPr id="3" name="Rechthoek 2">
            <a:extLst>
              <a:ext uri="{FF2B5EF4-FFF2-40B4-BE49-F238E27FC236}">
                <a16:creationId xmlns:a16="http://schemas.microsoft.com/office/drawing/2014/main" id="{3008CA60-4060-51F2-D4E6-837C7D341B74}"/>
              </a:ext>
            </a:extLst>
          </p:cNvPr>
          <p:cNvSpPr/>
          <p:nvPr/>
        </p:nvSpPr>
        <p:spPr>
          <a:xfrm>
            <a:off x="1615263" y="5071681"/>
            <a:ext cx="1660368" cy="16151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0E770842-4947-2745-3285-D4ECC4460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959" y="4767339"/>
            <a:ext cx="2242976" cy="2242976"/>
          </a:xfrm>
          <a:prstGeom prst="rect">
            <a:avLst/>
          </a:prstGeom>
        </p:spPr>
      </p:pic>
    </p:spTree>
    <p:extLst>
      <p:ext uri="{BB962C8B-B14F-4D97-AF65-F5344CB8AC3E}">
        <p14:creationId xmlns:p14="http://schemas.microsoft.com/office/powerpoint/2010/main" val="124016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423B8201-6F41-442C-B0B1-62E66A51DD14}"/>
              </a:ext>
            </a:extLst>
          </p:cNvPr>
          <p:cNvSpPr/>
          <p:nvPr/>
        </p:nvSpPr>
        <p:spPr>
          <a:xfrm>
            <a:off x="3798845" y="0"/>
            <a:ext cx="4487761" cy="6858000"/>
          </a:xfrm>
          <a:prstGeom prst="rect">
            <a:avLst/>
          </a:prstGeom>
          <a:solidFill>
            <a:srgbClr val="E394BF"/>
          </a:solidFill>
          <a:ln w="57150">
            <a:solidFill>
              <a:srgbClr val="E394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afgeronde hoeken 6">
            <a:extLst>
              <a:ext uri="{FF2B5EF4-FFF2-40B4-BE49-F238E27FC236}">
                <a16:creationId xmlns:a16="http://schemas.microsoft.com/office/drawing/2014/main" id="{8663B807-A1EE-4CEE-812C-A5EE266864C9}"/>
              </a:ext>
            </a:extLst>
          </p:cNvPr>
          <p:cNvSpPr/>
          <p:nvPr/>
        </p:nvSpPr>
        <p:spPr>
          <a:xfrm>
            <a:off x="4157404" y="2037765"/>
            <a:ext cx="3818999" cy="1287862"/>
          </a:xfrm>
          <a:prstGeom prst="roundRect">
            <a:avLst/>
          </a:prstGeom>
          <a:solidFill>
            <a:schemeClr val="bg1"/>
          </a:solidFill>
          <a:ln w="38100">
            <a:solidFill>
              <a:srgbClr val="F4E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NL" sz="1000" b="1" dirty="0">
                <a:solidFill>
                  <a:schemeClr val="tx1"/>
                </a:solidFill>
              </a:rPr>
              <a:t>Lees meer op</a:t>
            </a:r>
          </a:p>
          <a:p>
            <a:pPr algn="r"/>
            <a:r>
              <a:rPr lang="nl-NL" sz="1000" b="1" dirty="0">
                <a:solidFill>
                  <a:schemeClr val="tx1"/>
                </a:solidFill>
                <a:hlinkClick r:id="rId2"/>
              </a:rPr>
              <a:t>www.grenzeloossamenwerken.nl</a:t>
            </a:r>
            <a:r>
              <a:rPr lang="nl-NL" sz="1000" b="1" dirty="0">
                <a:solidFill>
                  <a:schemeClr val="tx1"/>
                </a:solidFill>
              </a:rPr>
              <a:t> </a:t>
            </a:r>
          </a:p>
        </p:txBody>
      </p:sp>
      <p:pic>
        <p:nvPicPr>
          <p:cNvPr id="11" name="Afbeelding 10">
            <a:extLst>
              <a:ext uri="{FF2B5EF4-FFF2-40B4-BE49-F238E27FC236}">
                <a16:creationId xmlns:a16="http://schemas.microsoft.com/office/drawing/2014/main" id="{6DCAB39B-29A1-487C-B4BD-759A9CE7008B}"/>
              </a:ext>
            </a:extLst>
          </p:cNvPr>
          <p:cNvPicPr>
            <a:picLocks noChangeAspect="1"/>
          </p:cNvPicPr>
          <p:nvPr/>
        </p:nvPicPr>
        <p:blipFill>
          <a:blip r:embed="rId3"/>
          <a:stretch>
            <a:fillRect/>
          </a:stretch>
        </p:blipFill>
        <p:spPr>
          <a:xfrm>
            <a:off x="4488317" y="2294561"/>
            <a:ext cx="786581" cy="786581"/>
          </a:xfrm>
          <a:prstGeom prst="rect">
            <a:avLst/>
          </a:prstGeom>
        </p:spPr>
      </p:pic>
      <p:sp>
        <p:nvSpPr>
          <p:cNvPr id="12" name="Rechthoek: afgeronde hoeken 11">
            <a:extLst>
              <a:ext uri="{FF2B5EF4-FFF2-40B4-BE49-F238E27FC236}">
                <a16:creationId xmlns:a16="http://schemas.microsoft.com/office/drawing/2014/main" id="{B951FAF4-D16B-444C-94D0-666D88F68FF4}"/>
              </a:ext>
            </a:extLst>
          </p:cNvPr>
          <p:cNvSpPr/>
          <p:nvPr/>
        </p:nvSpPr>
        <p:spPr>
          <a:xfrm>
            <a:off x="4157404" y="3564061"/>
            <a:ext cx="3819000" cy="1287862"/>
          </a:xfrm>
          <a:prstGeom prst="roundRect">
            <a:avLst/>
          </a:prstGeom>
          <a:solidFill>
            <a:schemeClr val="bg1"/>
          </a:solidFill>
          <a:ln w="38100">
            <a:solidFill>
              <a:srgbClr val="A60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NL" sz="1000" b="1" dirty="0">
                <a:solidFill>
                  <a:schemeClr val="tx1"/>
                </a:solidFill>
              </a:rPr>
              <a:t>Neem contact met ons op via </a:t>
            </a:r>
            <a:r>
              <a:rPr lang="nl-NL" sz="1000" b="1" dirty="0">
                <a:solidFill>
                  <a:schemeClr val="tx1"/>
                </a:solidFill>
                <a:hlinkClick r:id="rId4"/>
              </a:rPr>
              <a:t>grenzeloossamenwerken@rijksoverheid.nl</a:t>
            </a:r>
            <a:r>
              <a:rPr lang="nl-NL" sz="1000" b="1" dirty="0">
                <a:solidFill>
                  <a:schemeClr val="tx1"/>
                </a:solidFill>
              </a:rPr>
              <a:t> </a:t>
            </a:r>
          </a:p>
        </p:txBody>
      </p:sp>
      <p:sp>
        <p:nvSpPr>
          <p:cNvPr id="14" name="Rechthoek: afgeronde hoeken 13">
            <a:extLst>
              <a:ext uri="{FF2B5EF4-FFF2-40B4-BE49-F238E27FC236}">
                <a16:creationId xmlns:a16="http://schemas.microsoft.com/office/drawing/2014/main" id="{1A8FAA4F-8886-4D26-94DF-D978FA4E147D}"/>
              </a:ext>
            </a:extLst>
          </p:cNvPr>
          <p:cNvSpPr/>
          <p:nvPr/>
        </p:nvSpPr>
        <p:spPr>
          <a:xfrm>
            <a:off x="4109047" y="5181238"/>
            <a:ext cx="3867356" cy="1287862"/>
          </a:xfrm>
          <a:prstGeom prst="roundRect">
            <a:avLst/>
          </a:prstGeom>
          <a:solidFill>
            <a:schemeClr val="bg1"/>
          </a:solidFill>
          <a:ln w="38100">
            <a:solidFill>
              <a:srgbClr val="358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NL" sz="1000" b="1" dirty="0">
                <a:solidFill>
                  <a:schemeClr val="tx1"/>
                </a:solidFill>
              </a:rPr>
              <a:t>Volg Grenzeloos Samenwerken</a:t>
            </a:r>
          </a:p>
          <a:p>
            <a:pPr algn="r"/>
            <a:r>
              <a:rPr lang="nl-NL" sz="1000" b="1" dirty="0">
                <a:solidFill>
                  <a:schemeClr val="tx1"/>
                </a:solidFill>
              </a:rPr>
              <a:t>op </a:t>
            </a:r>
            <a:r>
              <a:rPr lang="nl-NL" sz="1000" b="1" dirty="0">
                <a:solidFill>
                  <a:schemeClr val="tx1"/>
                </a:solidFill>
                <a:hlinkClick r:id="rId5"/>
              </a:rPr>
              <a:t>Linkedin</a:t>
            </a:r>
            <a:r>
              <a:rPr lang="nl-NL" sz="1000" b="1" dirty="0">
                <a:solidFill>
                  <a:schemeClr val="tx1"/>
                </a:solidFill>
              </a:rPr>
              <a:t> </a:t>
            </a:r>
          </a:p>
        </p:txBody>
      </p:sp>
      <p:pic>
        <p:nvPicPr>
          <p:cNvPr id="16" name="Afbeelding 15">
            <a:extLst>
              <a:ext uri="{FF2B5EF4-FFF2-40B4-BE49-F238E27FC236}">
                <a16:creationId xmlns:a16="http://schemas.microsoft.com/office/drawing/2014/main" id="{333E8931-D275-4286-AFE8-4EE667755990}"/>
              </a:ext>
            </a:extLst>
          </p:cNvPr>
          <p:cNvPicPr>
            <a:picLocks noChangeAspect="1"/>
          </p:cNvPicPr>
          <p:nvPr/>
        </p:nvPicPr>
        <p:blipFill>
          <a:blip r:embed="rId6"/>
          <a:stretch>
            <a:fillRect/>
          </a:stretch>
        </p:blipFill>
        <p:spPr>
          <a:xfrm>
            <a:off x="4425917" y="3785982"/>
            <a:ext cx="859490" cy="859490"/>
          </a:xfrm>
          <a:prstGeom prst="rect">
            <a:avLst/>
          </a:prstGeom>
        </p:spPr>
      </p:pic>
      <p:pic>
        <p:nvPicPr>
          <p:cNvPr id="18" name="Afbeelding 17">
            <a:extLst>
              <a:ext uri="{FF2B5EF4-FFF2-40B4-BE49-F238E27FC236}">
                <a16:creationId xmlns:a16="http://schemas.microsoft.com/office/drawing/2014/main" id="{FADF4EDF-7656-4D70-97FE-004B5F7C8444}"/>
              </a:ext>
            </a:extLst>
          </p:cNvPr>
          <p:cNvPicPr>
            <a:picLocks noChangeAspect="1"/>
          </p:cNvPicPr>
          <p:nvPr/>
        </p:nvPicPr>
        <p:blipFill>
          <a:blip r:embed="rId7"/>
          <a:stretch>
            <a:fillRect/>
          </a:stretch>
        </p:blipFill>
        <p:spPr>
          <a:xfrm>
            <a:off x="4276709" y="5419672"/>
            <a:ext cx="810994" cy="810994"/>
          </a:xfrm>
          <a:prstGeom prst="rect">
            <a:avLst/>
          </a:prstGeom>
        </p:spPr>
      </p:pic>
      <p:sp>
        <p:nvSpPr>
          <p:cNvPr id="21" name="Tekstvak 20">
            <a:extLst>
              <a:ext uri="{FF2B5EF4-FFF2-40B4-BE49-F238E27FC236}">
                <a16:creationId xmlns:a16="http://schemas.microsoft.com/office/drawing/2014/main" id="{B23507B2-551E-4B44-8548-DBB9FBC6EE76}"/>
              </a:ext>
            </a:extLst>
          </p:cNvPr>
          <p:cNvSpPr txBox="1"/>
          <p:nvPr/>
        </p:nvSpPr>
        <p:spPr>
          <a:xfrm>
            <a:off x="3027285" y="268164"/>
            <a:ext cx="6063449" cy="1076192"/>
          </a:xfrm>
          <a:prstGeom prst="rect">
            <a:avLst/>
          </a:prstGeom>
          <a:solidFill>
            <a:srgbClr val="7CC6AF"/>
          </a:solidFill>
          <a:ln>
            <a:solidFill>
              <a:srgbClr val="7CC6AF"/>
            </a:solidFill>
          </a:ln>
        </p:spPr>
        <p:txBody>
          <a:bodyPr wrap="square">
            <a:spAutoFit/>
          </a:bodyPr>
          <a:lstStyle/>
          <a:p>
            <a:pPr algn="ctr">
              <a:lnSpc>
                <a:spcPct val="107000"/>
              </a:lnSpc>
              <a:spcAft>
                <a:spcPts val="800"/>
              </a:spcAft>
            </a:pPr>
            <a:r>
              <a:rPr lang="nl-NL" sz="2800"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Meer weten over </a:t>
            </a:r>
          </a:p>
          <a:p>
            <a:pPr algn="ctr">
              <a:lnSpc>
                <a:spcPct val="107000"/>
              </a:lnSpc>
              <a:spcAft>
                <a:spcPts val="800"/>
              </a:spcAft>
            </a:pPr>
            <a:r>
              <a:rPr lang="nl-NL" sz="2800"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Grenzeloos Samenwerken?</a:t>
            </a:r>
            <a:endParaRPr lang="nl-NL" sz="2800" b="1" dirty="0">
              <a:latin typeface="Verdana" panose="020B0604030504040204" pitchFamily="34" charset="0"/>
              <a:ea typeface="Verdana" panose="020B0604030504040204" pitchFamily="34" charset="0"/>
              <a:cs typeface="Times New Roman" panose="02020603050405020304" pitchFamily="18" charset="0"/>
            </a:endParaRPr>
          </a:p>
        </p:txBody>
      </p:sp>
      <p:pic>
        <p:nvPicPr>
          <p:cNvPr id="3" name="Afbeelding 2" descr="Afbeelding met tekst, schermopname, Lettertype, ontwerp&#10;&#10;Automatisch gegenereerde beschrijving">
            <a:hlinkClick r:id="rId8"/>
            <a:extLst>
              <a:ext uri="{FF2B5EF4-FFF2-40B4-BE49-F238E27FC236}">
                <a16:creationId xmlns:a16="http://schemas.microsoft.com/office/drawing/2014/main" id="{A39ABF81-19B0-7AB5-9E1A-D28F590367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972" y="1402482"/>
            <a:ext cx="3194133" cy="3778756"/>
          </a:xfrm>
          <a:prstGeom prst="rect">
            <a:avLst/>
          </a:prstGeom>
        </p:spPr>
      </p:pic>
      <p:sp>
        <p:nvSpPr>
          <p:cNvPr id="4" name="Tekstvak 3">
            <a:extLst>
              <a:ext uri="{FF2B5EF4-FFF2-40B4-BE49-F238E27FC236}">
                <a16:creationId xmlns:a16="http://schemas.microsoft.com/office/drawing/2014/main" id="{A4865696-037E-0DD6-6587-545430DCBAF0}"/>
              </a:ext>
            </a:extLst>
          </p:cNvPr>
          <p:cNvSpPr txBox="1"/>
          <p:nvPr/>
        </p:nvSpPr>
        <p:spPr>
          <a:xfrm>
            <a:off x="0" y="5206085"/>
            <a:ext cx="372970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1" u="none" strike="noStrike" kern="1200" cap="none" spc="0" normalizeH="0" baseline="0" noProof="0" dirty="0">
                <a:ln>
                  <a:noFill/>
                </a:ln>
                <a:solidFill>
                  <a:prstClr val="black"/>
                </a:solidFill>
                <a:effectLst/>
                <a:uLnTx/>
                <a:uFillTx/>
                <a:latin typeface="Calibri" panose="020F0502020204030204"/>
                <a:ea typeface="+mn-ea"/>
                <a:cs typeface="+mn-cs"/>
              </a:rPr>
              <a:t>Grenzeloos Samenwerken is onderdeel van </a:t>
            </a:r>
            <a:r>
              <a:rPr kumimoji="0" lang="nl-NL" sz="1400" b="0" i="1" u="none" strike="noStrike" kern="1200" cap="none" spc="0" normalizeH="0" baseline="0" noProof="0" dirty="0">
                <a:ln>
                  <a:noFill/>
                </a:ln>
                <a:solidFill>
                  <a:prstClr val="black"/>
                </a:solidFill>
                <a:effectLst/>
                <a:uLnTx/>
                <a:uFillTx/>
                <a:latin typeface="Calibri" panose="020F0502020204030204"/>
                <a:ea typeface="+mn-ea"/>
                <a:cs typeface="+mn-cs"/>
                <a:hlinkClick r:id="rId8"/>
              </a:rPr>
              <a:t>Waardenvol werken voor Nederland</a:t>
            </a:r>
            <a:r>
              <a:rPr kumimoji="0" lang="nl-NL" sz="1400" b="0" i="1" u="none" strike="noStrike" kern="1200" cap="none" spc="0" normalizeH="0" baseline="0" noProof="0" dirty="0">
                <a:ln>
                  <a:noFill/>
                </a:ln>
                <a:solidFill>
                  <a:prstClr val="black"/>
                </a:solidFill>
                <a:effectLst/>
                <a:uLnTx/>
                <a:uFillTx/>
                <a:latin typeface="Calibri" panose="020F0502020204030204"/>
                <a:ea typeface="+mn-ea"/>
                <a:cs typeface="+mn-cs"/>
              </a:rPr>
              <a:t>: de gezamenlijke ontwikkelagenda voor de versterking van de Rijksdienst</a:t>
            </a:r>
          </a:p>
        </p:txBody>
      </p:sp>
      <p:pic>
        <p:nvPicPr>
          <p:cNvPr id="5" name="Afbeelding 4" descr="Afbeelding met Graphics, cirkel, tekst, Kleurrijkheid&#10;&#10;Automatisch gegenereerde beschrijving">
            <a:extLst>
              <a:ext uri="{FF2B5EF4-FFF2-40B4-BE49-F238E27FC236}">
                <a16:creationId xmlns:a16="http://schemas.microsoft.com/office/drawing/2014/main" id="{61CC3DB2-1D7B-B4E0-2605-C4DD00FC28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78277" y="2525782"/>
            <a:ext cx="2076557" cy="2076557"/>
          </a:xfrm>
          <a:prstGeom prst="rect">
            <a:avLst/>
          </a:prstGeom>
        </p:spPr>
      </p:pic>
    </p:spTree>
    <p:extLst>
      <p:ext uri="{BB962C8B-B14F-4D97-AF65-F5344CB8AC3E}">
        <p14:creationId xmlns:p14="http://schemas.microsoft.com/office/powerpoint/2010/main" val="228528787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539</Words>
  <Application>Microsoft Office PowerPoint</Application>
  <PresentationFormat>Breedbeeld</PresentationFormat>
  <Paragraphs>69</Paragraphs>
  <Slides>7</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vt:i4>
      </vt:variant>
    </vt:vector>
  </HeadingPairs>
  <TitlesOfParts>
    <vt:vector size="14" baseType="lpstr">
      <vt:lpstr>Arial</vt:lpstr>
      <vt:lpstr>Calibri</vt:lpstr>
      <vt:lpstr>Calibri Light</vt:lpstr>
      <vt:lpstr>Courier New</vt:lpstr>
      <vt:lpstr>Verdana</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Groet, Mireille</dc:creator>
  <cp:lastModifiedBy>Gordens, Debbie</cp:lastModifiedBy>
  <cp:revision>146</cp:revision>
  <dcterms:created xsi:type="dcterms:W3CDTF">2022-09-21T03:51:57Z</dcterms:created>
  <dcterms:modified xsi:type="dcterms:W3CDTF">2025-05-23T12:43:43Z</dcterms:modified>
</cp:coreProperties>
</file>